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261" r:id="rId3"/>
    <p:sldId id="779" r:id="rId4"/>
    <p:sldId id="778" r:id="rId5"/>
    <p:sldId id="780" r:id="rId6"/>
    <p:sldId id="781" r:id="rId7"/>
    <p:sldId id="788" r:id="rId8"/>
    <p:sldId id="784" r:id="rId9"/>
    <p:sldId id="790" r:id="rId10"/>
    <p:sldId id="785" r:id="rId11"/>
    <p:sldId id="789" r:id="rId12"/>
    <p:sldId id="786" r:id="rId13"/>
    <p:sldId id="637" r:id="rId14"/>
    <p:sldId id="622" r:id="rId15"/>
    <p:sldId id="656" r:id="rId16"/>
    <p:sldId id="638" r:id="rId17"/>
    <p:sldId id="644" r:id="rId18"/>
    <p:sldId id="791" r:id="rId19"/>
    <p:sldId id="650" r:id="rId20"/>
    <p:sldId id="651" r:id="rId21"/>
    <p:sldId id="652" r:id="rId22"/>
    <p:sldId id="647" r:id="rId23"/>
    <p:sldId id="648" r:id="rId24"/>
    <p:sldId id="649" r:id="rId25"/>
    <p:sldId id="654" r:id="rId26"/>
    <p:sldId id="653" r:id="rId27"/>
    <p:sldId id="655" r:id="rId28"/>
    <p:sldId id="642" r:id="rId29"/>
    <p:sldId id="657" r:id="rId30"/>
    <p:sldId id="658" r:id="rId31"/>
    <p:sldId id="659" r:id="rId32"/>
    <p:sldId id="661" r:id="rId33"/>
    <p:sldId id="660" r:id="rId34"/>
    <p:sldId id="662" r:id="rId35"/>
    <p:sldId id="643" r:id="rId36"/>
    <p:sldId id="668" r:id="rId37"/>
    <p:sldId id="663" r:id="rId38"/>
    <p:sldId id="664" r:id="rId39"/>
    <p:sldId id="646" r:id="rId40"/>
    <p:sldId id="665" r:id="rId41"/>
    <p:sldId id="670" r:id="rId42"/>
    <p:sldId id="669" r:id="rId43"/>
    <p:sldId id="666" r:id="rId44"/>
    <p:sldId id="671" r:id="rId45"/>
    <p:sldId id="641" r:id="rId46"/>
    <p:sldId id="640" r:id="rId47"/>
    <p:sldId id="672" r:id="rId48"/>
    <p:sldId id="768" r:id="rId49"/>
    <p:sldId id="777" r:id="rId50"/>
    <p:sldId id="676" r:id="rId51"/>
    <p:sldId id="673" r:id="rId52"/>
    <p:sldId id="677" r:id="rId53"/>
    <p:sldId id="32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3AD"/>
    <a:srgbClr val="CDDFE5"/>
    <a:srgbClr val="E3E1B7"/>
    <a:srgbClr val="F0EFD9"/>
    <a:srgbClr val="EBEBD1"/>
    <a:srgbClr val="E2E4D4"/>
    <a:srgbClr val="FBF9D9"/>
    <a:srgbClr val="EFFDFF"/>
    <a:srgbClr val="D4F9FE"/>
    <a:srgbClr val="969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6649" autoAdjust="0"/>
  </p:normalViewPr>
  <p:slideViewPr>
    <p:cSldViewPr snapToGrid="0">
      <p:cViewPr varScale="1">
        <p:scale>
          <a:sx n="61" d="100"/>
          <a:sy n="61" d="100"/>
        </p:scale>
        <p:origin x="10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7043-1ED9-4280-B30D-13F4B4DE324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4BD96-1AF7-4450-99A7-A00EE4A9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689AE-CB4D-5E97-1D4C-63AB686A07C3}"/>
              </a:ext>
            </a:extLst>
          </p:cNvPr>
          <p:cNvSpPr/>
          <p:nvPr userDrawn="1"/>
        </p:nvSpPr>
        <p:spPr>
          <a:xfrm>
            <a:off x="0" y="-42532"/>
            <a:ext cx="12192000" cy="6900532"/>
          </a:xfrm>
          <a:prstGeom prst="rect">
            <a:avLst/>
          </a:prstGeom>
          <a:solidFill>
            <a:srgbClr val="E3E1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73A6-FC85-F129-0FF3-6D9468F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69578"/>
            <a:ext cx="11073384" cy="1073839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CS302 –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E857-2B66-8433-D469-E0F15F210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15" y="4178110"/>
            <a:ext cx="1025956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A29F4-108E-4774-317D-15F8F3E82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84" y="351116"/>
            <a:ext cx="1722032" cy="1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6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D9B-387D-38BF-CFF6-74C54DBC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FC8C8-5343-9FD0-1205-5ED3586D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01AF-A25D-1B2E-85CC-A8223D7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6999-1A20-3F30-1A01-EF7DEE43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003C-3203-B1B0-D7FA-247447BB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7813-20CF-6AD1-51DD-95ACB0B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40D-520F-F4CA-0576-5338E05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  <a:custGeom>
            <a:avLst/>
            <a:gdLst>
              <a:gd name="csX0" fmla="*/ 0 w 11825846"/>
              <a:gd name="csY0" fmla="*/ 0 h 689708"/>
              <a:gd name="csX1" fmla="*/ 709551 w 11825846"/>
              <a:gd name="csY1" fmla="*/ 0 h 689708"/>
              <a:gd name="csX2" fmla="*/ 1300843 w 11825846"/>
              <a:gd name="csY2" fmla="*/ 0 h 689708"/>
              <a:gd name="csX3" fmla="*/ 1655618 w 11825846"/>
              <a:gd name="csY3" fmla="*/ 0 h 689708"/>
              <a:gd name="csX4" fmla="*/ 2128652 w 11825846"/>
              <a:gd name="csY4" fmla="*/ 0 h 689708"/>
              <a:gd name="csX5" fmla="*/ 2601686 w 11825846"/>
              <a:gd name="csY5" fmla="*/ 0 h 689708"/>
              <a:gd name="csX6" fmla="*/ 2838203 w 11825846"/>
              <a:gd name="csY6" fmla="*/ 0 h 689708"/>
              <a:gd name="csX7" fmla="*/ 3666012 w 11825846"/>
              <a:gd name="csY7" fmla="*/ 0 h 689708"/>
              <a:gd name="csX8" fmla="*/ 4020788 w 11825846"/>
              <a:gd name="csY8" fmla="*/ 0 h 689708"/>
              <a:gd name="csX9" fmla="*/ 4848597 w 11825846"/>
              <a:gd name="csY9" fmla="*/ 0 h 689708"/>
              <a:gd name="csX10" fmla="*/ 5439889 w 11825846"/>
              <a:gd name="csY10" fmla="*/ 0 h 689708"/>
              <a:gd name="csX11" fmla="*/ 6031181 w 11825846"/>
              <a:gd name="csY11" fmla="*/ 0 h 689708"/>
              <a:gd name="csX12" fmla="*/ 6504215 w 11825846"/>
              <a:gd name="csY12" fmla="*/ 0 h 689708"/>
              <a:gd name="csX13" fmla="*/ 7213766 w 11825846"/>
              <a:gd name="csY13" fmla="*/ 0 h 689708"/>
              <a:gd name="csX14" fmla="*/ 7450283 w 11825846"/>
              <a:gd name="csY14" fmla="*/ 0 h 689708"/>
              <a:gd name="csX15" fmla="*/ 8159834 w 11825846"/>
              <a:gd name="csY15" fmla="*/ 0 h 689708"/>
              <a:gd name="csX16" fmla="*/ 8751126 w 11825846"/>
              <a:gd name="csY16" fmla="*/ 0 h 689708"/>
              <a:gd name="csX17" fmla="*/ 9460677 w 11825846"/>
              <a:gd name="csY17" fmla="*/ 0 h 689708"/>
              <a:gd name="csX18" fmla="*/ 10051969 w 11825846"/>
              <a:gd name="csY18" fmla="*/ 0 h 689708"/>
              <a:gd name="csX19" fmla="*/ 10288486 w 11825846"/>
              <a:gd name="csY19" fmla="*/ 0 h 689708"/>
              <a:gd name="csX20" fmla="*/ 11116295 w 11825846"/>
              <a:gd name="csY20" fmla="*/ 0 h 689708"/>
              <a:gd name="csX21" fmla="*/ 11825846 w 11825846"/>
              <a:gd name="csY21" fmla="*/ 0 h 689708"/>
              <a:gd name="csX22" fmla="*/ 11825846 w 11825846"/>
              <a:gd name="csY22" fmla="*/ 344854 h 689708"/>
              <a:gd name="csX23" fmla="*/ 11825846 w 11825846"/>
              <a:gd name="csY23" fmla="*/ 689708 h 689708"/>
              <a:gd name="csX24" fmla="*/ 11471071 w 11825846"/>
              <a:gd name="csY24" fmla="*/ 689708 h 689708"/>
              <a:gd name="csX25" fmla="*/ 10761520 w 11825846"/>
              <a:gd name="csY25" fmla="*/ 689708 h 689708"/>
              <a:gd name="csX26" fmla="*/ 10288486 w 11825846"/>
              <a:gd name="csY26" fmla="*/ 689708 h 689708"/>
              <a:gd name="csX27" fmla="*/ 9578935 w 11825846"/>
              <a:gd name="csY27" fmla="*/ 689708 h 689708"/>
              <a:gd name="csX28" fmla="*/ 8751126 w 11825846"/>
              <a:gd name="csY28" fmla="*/ 689708 h 689708"/>
              <a:gd name="csX29" fmla="*/ 8278092 w 11825846"/>
              <a:gd name="csY29" fmla="*/ 689708 h 689708"/>
              <a:gd name="csX30" fmla="*/ 7450283 w 11825846"/>
              <a:gd name="csY30" fmla="*/ 689708 h 689708"/>
              <a:gd name="csX31" fmla="*/ 7095508 w 11825846"/>
              <a:gd name="csY31" fmla="*/ 689708 h 689708"/>
              <a:gd name="csX32" fmla="*/ 6858991 w 11825846"/>
              <a:gd name="csY32" fmla="*/ 689708 h 689708"/>
              <a:gd name="csX33" fmla="*/ 6149440 w 11825846"/>
              <a:gd name="csY33" fmla="*/ 689708 h 689708"/>
              <a:gd name="csX34" fmla="*/ 5558148 w 11825846"/>
              <a:gd name="csY34" fmla="*/ 689708 h 689708"/>
              <a:gd name="csX35" fmla="*/ 4848597 w 11825846"/>
              <a:gd name="csY35" fmla="*/ 689708 h 689708"/>
              <a:gd name="csX36" fmla="*/ 4139046 w 11825846"/>
              <a:gd name="csY36" fmla="*/ 689708 h 689708"/>
              <a:gd name="csX37" fmla="*/ 3311237 w 11825846"/>
              <a:gd name="csY37" fmla="*/ 689708 h 689708"/>
              <a:gd name="csX38" fmla="*/ 2838203 w 11825846"/>
              <a:gd name="csY38" fmla="*/ 689708 h 689708"/>
              <a:gd name="csX39" fmla="*/ 2483428 w 11825846"/>
              <a:gd name="csY39" fmla="*/ 689708 h 689708"/>
              <a:gd name="csX40" fmla="*/ 1892135 w 11825846"/>
              <a:gd name="csY40" fmla="*/ 689708 h 689708"/>
              <a:gd name="csX41" fmla="*/ 1064326 w 11825846"/>
              <a:gd name="csY41" fmla="*/ 689708 h 689708"/>
              <a:gd name="csX42" fmla="*/ 0 w 11825846"/>
              <a:gd name="csY42" fmla="*/ 689708 h 689708"/>
              <a:gd name="csX43" fmla="*/ 0 w 11825846"/>
              <a:gd name="csY43" fmla="*/ 351751 h 689708"/>
              <a:gd name="csX44" fmla="*/ 0 w 11825846"/>
              <a:gd name="csY44" fmla="*/ 0 h 689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1825846" h="689708" fill="none" extrusionOk="0">
                <a:moveTo>
                  <a:pt x="0" y="0"/>
                </a:moveTo>
                <a:cubicBezTo>
                  <a:pt x="200495" y="-42868"/>
                  <a:pt x="514406" y="69875"/>
                  <a:pt x="709551" y="0"/>
                </a:cubicBezTo>
                <a:cubicBezTo>
                  <a:pt x="904696" y="-69875"/>
                  <a:pt x="1095903" y="49130"/>
                  <a:pt x="1300843" y="0"/>
                </a:cubicBezTo>
                <a:cubicBezTo>
                  <a:pt x="1505783" y="-49130"/>
                  <a:pt x="1578382" y="33563"/>
                  <a:pt x="1655618" y="0"/>
                </a:cubicBezTo>
                <a:cubicBezTo>
                  <a:pt x="1732855" y="-33563"/>
                  <a:pt x="1912509" y="55181"/>
                  <a:pt x="2128652" y="0"/>
                </a:cubicBezTo>
                <a:cubicBezTo>
                  <a:pt x="2344795" y="-55181"/>
                  <a:pt x="2467108" y="36029"/>
                  <a:pt x="2601686" y="0"/>
                </a:cubicBezTo>
                <a:cubicBezTo>
                  <a:pt x="2736264" y="-36029"/>
                  <a:pt x="2774476" y="25459"/>
                  <a:pt x="2838203" y="0"/>
                </a:cubicBezTo>
                <a:cubicBezTo>
                  <a:pt x="2901930" y="-25459"/>
                  <a:pt x="3375047" y="6336"/>
                  <a:pt x="3666012" y="0"/>
                </a:cubicBezTo>
                <a:cubicBezTo>
                  <a:pt x="3956977" y="-6336"/>
                  <a:pt x="3940567" y="26898"/>
                  <a:pt x="4020788" y="0"/>
                </a:cubicBezTo>
                <a:cubicBezTo>
                  <a:pt x="4101009" y="-26898"/>
                  <a:pt x="4509607" y="66994"/>
                  <a:pt x="4848597" y="0"/>
                </a:cubicBezTo>
                <a:cubicBezTo>
                  <a:pt x="5187587" y="-66994"/>
                  <a:pt x="5175608" y="14039"/>
                  <a:pt x="5439889" y="0"/>
                </a:cubicBezTo>
                <a:cubicBezTo>
                  <a:pt x="5704170" y="-14039"/>
                  <a:pt x="5797513" y="51278"/>
                  <a:pt x="6031181" y="0"/>
                </a:cubicBezTo>
                <a:cubicBezTo>
                  <a:pt x="6264849" y="-51278"/>
                  <a:pt x="6353888" y="50354"/>
                  <a:pt x="6504215" y="0"/>
                </a:cubicBezTo>
                <a:cubicBezTo>
                  <a:pt x="6654542" y="-50354"/>
                  <a:pt x="7070256" y="9799"/>
                  <a:pt x="7213766" y="0"/>
                </a:cubicBezTo>
                <a:cubicBezTo>
                  <a:pt x="7357276" y="-9799"/>
                  <a:pt x="7353607" y="10398"/>
                  <a:pt x="7450283" y="0"/>
                </a:cubicBezTo>
                <a:cubicBezTo>
                  <a:pt x="7546959" y="-10398"/>
                  <a:pt x="7865070" y="27393"/>
                  <a:pt x="8159834" y="0"/>
                </a:cubicBezTo>
                <a:cubicBezTo>
                  <a:pt x="8454598" y="-27393"/>
                  <a:pt x="8476103" y="24021"/>
                  <a:pt x="8751126" y="0"/>
                </a:cubicBezTo>
                <a:cubicBezTo>
                  <a:pt x="9026149" y="-24021"/>
                  <a:pt x="9214916" y="17871"/>
                  <a:pt x="9460677" y="0"/>
                </a:cubicBezTo>
                <a:cubicBezTo>
                  <a:pt x="9706438" y="-17871"/>
                  <a:pt x="9904455" y="30705"/>
                  <a:pt x="10051969" y="0"/>
                </a:cubicBezTo>
                <a:cubicBezTo>
                  <a:pt x="10199483" y="-30705"/>
                  <a:pt x="10230687" y="17944"/>
                  <a:pt x="10288486" y="0"/>
                </a:cubicBezTo>
                <a:cubicBezTo>
                  <a:pt x="10346285" y="-17944"/>
                  <a:pt x="10757540" y="73340"/>
                  <a:pt x="11116295" y="0"/>
                </a:cubicBezTo>
                <a:cubicBezTo>
                  <a:pt x="11475050" y="-73340"/>
                  <a:pt x="11667497" y="79638"/>
                  <a:pt x="11825846" y="0"/>
                </a:cubicBezTo>
                <a:cubicBezTo>
                  <a:pt x="11853818" y="117290"/>
                  <a:pt x="11809249" y="213364"/>
                  <a:pt x="11825846" y="344854"/>
                </a:cubicBezTo>
                <a:cubicBezTo>
                  <a:pt x="11842443" y="476344"/>
                  <a:pt x="11797099" y="576519"/>
                  <a:pt x="11825846" y="689708"/>
                </a:cubicBezTo>
                <a:cubicBezTo>
                  <a:pt x="11672839" y="725715"/>
                  <a:pt x="11629136" y="658875"/>
                  <a:pt x="11471071" y="689708"/>
                </a:cubicBezTo>
                <a:cubicBezTo>
                  <a:pt x="11313007" y="720541"/>
                  <a:pt x="11018388" y="629692"/>
                  <a:pt x="10761520" y="689708"/>
                </a:cubicBezTo>
                <a:cubicBezTo>
                  <a:pt x="10504652" y="749724"/>
                  <a:pt x="10445004" y="645349"/>
                  <a:pt x="10288486" y="689708"/>
                </a:cubicBezTo>
                <a:cubicBezTo>
                  <a:pt x="10131968" y="734067"/>
                  <a:pt x="9915328" y="641970"/>
                  <a:pt x="9578935" y="689708"/>
                </a:cubicBezTo>
                <a:cubicBezTo>
                  <a:pt x="9242542" y="737446"/>
                  <a:pt x="8964342" y="686174"/>
                  <a:pt x="8751126" y="689708"/>
                </a:cubicBezTo>
                <a:cubicBezTo>
                  <a:pt x="8537910" y="693242"/>
                  <a:pt x="8374167" y="672258"/>
                  <a:pt x="8278092" y="689708"/>
                </a:cubicBezTo>
                <a:cubicBezTo>
                  <a:pt x="8182017" y="707158"/>
                  <a:pt x="7759575" y="606195"/>
                  <a:pt x="7450283" y="689708"/>
                </a:cubicBezTo>
                <a:cubicBezTo>
                  <a:pt x="7140991" y="773221"/>
                  <a:pt x="7173267" y="685225"/>
                  <a:pt x="7095508" y="689708"/>
                </a:cubicBezTo>
                <a:cubicBezTo>
                  <a:pt x="7017749" y="694191"/>
                  <a:pt x="6929855" y="688076"/>
                  <a:pt x="6858991" y="689708"/>
                </a:cubicBezTo>
                <a:cubicBezTo>
                  <a:pt x="6788127" y="691340"/>
                  <a:pt x="6417084" y="638825"/>
                  <a:pt x="6149440" y="689708"/>
                </a:cubicBezTo>
                <a:cubicBezTo>
                  <a:pt x="5881796" y="740591"/>
                  <a:pt x="5715624" y="620667"/>
                  <a:pt x="5558148" y="689708"/>
                </a:cubicBezTo>
                <a:cubicBezTo>
                  <a:pt x="5400672" y="758749"/>
                  <a:pt x="5195430" y="661079"/>
                  <a:pt x="4848597" y="689708"/>
                </a:cubicBezTo>
                <a:cubicBezTo>
                  <a:pt x="4501764" y="718337"/>
                  <a:pt x="4304856" y="652172"/>
                  <a:pt x="4139046" y="689708"/>
                </a:cubicBezTo>
                <a:cubicBezTo>
                  <a:pt x="3973236" y="727244"/>
                  <a:pt x="3603562" y="639791"/>
                  <a:pt x="3311237" y="689708"/>
                </a:cubicBezTo>
                <a:cubicBezTo>
                  <a:pt x="3018912" y="739625"/>
                  <a:pt x="3017427" y="639840"/>
                  <a:pt x="2838203" y="689708"/>
                </a:cubicBezTo>
                <a:cubicBezTo>
                  <a:pt x="2658979" y="739576"/>
                  <a:pt x="2574717" y="654218"/>
                  <a:pt x="2483428" y="689708"/>
                </a:cubicBezTo>
                <a:cubicBezTo>
                  <a:pt x="2392139" y="725198"/>
                  <a:pt x="2076927" y="685998"/>
                  <a:pt x="1892135" y="689708"/>
                </a:cubicBezTo>
                <a:cubicBezTo>
                  <a:pt x="1707343" y="693418"/>
                  <a:pt x="1335299" y="651356"/>
                  <a:pt x="1064326" y="689708"/>
                </a:cubicBezTo>
                <a:cubicBezTo>
                  <a:pt x="793353" y="728060"/>
                  <a:pt x="233588" y="633039"/>
                  <a:pt x="0" y="689708"/>
                </a:cubicBezTo>
                <a:cubicBezTo>
                  <a:pt x="-16625" y="577499"/>
                  <a:pt x="14319" y="479568"/>
                  <a:pt x="0" y="351751"/>
                </a:cubicBezTo>
                <a:cubicBezTo>
                  <a:pt x="-14319" y="223934"/>
                  <a:pt x="31164" y="139314"/>
                  <a:pt x="0" y="0"/>
                </a:cubicBezTo>
                <a:close/>
              </a:path>
              <a:path w="11825846" h="689708" stroke="0" extrusionOk="0">
                <a:moveTo>
                  <a:pt x="0" y="0"/>
                </a:moveTo>
                <a:cubicBezTo>
                  <a:pt x="77164" y="-16497"/>
                  <a:pt x="183560" y="3298"/>
                  <a:pt x="236517" y="0"/>
                </a:cubicBezTo>
                <a:cubicBezTo>
                  <a:pt x="289474" y="-3298"/>
                  <a:pt x="617465" y="74380"/>
                  <a:pt x="946068" y="0"/>
                </a:cubicBezTo>
                <a:cubicBezTo>
                  <a:pt x="1274671" y="-74380"/>
                  <a:pt x="1389620" y="27215"/>
                  <a:pt x="1537360" y="0"/>
                </a:cubicBezTo>
                <a:cubicBezTo>
                  <a:pt x="1685100" y="-27215"/>
                  <a:pt x="1715785" y="15851"/>
                  <a:pt x="1773877" y="0"/>
                </a:cubicBezTo>
                <a:cubicBezTo>
                  <a:pt x="1831969" y="-15851"/>
                  <a:pt x="2027881" y="4675"/>
                  <a:pt x="2128652" y="0"/>
                </a:cubicBezTo>
                <a:cubicBezTo>
                  <a:pt x="2229424" y="-4675"/>
                  <a:pt x="2597428" y="85705"/>
                  <a:pt x="2956462" y="0"/>
                </a:cubicBezTo>
                <a:cubicBezTo>
                  <a:pt x="3315496" y="-85705"/>
                  <a:pt x="3214440" y="2333"/>
                  <a:pt x="3429495" y="0"/>
                </a:cubicBezTo>
                <a:cubicBezTo>
                  <a:pt x="3644550" y="-2333"/>
                  <a:pt x="3951104" y="84153"/>
                  <a:pt x="4139046" y="0"/>
                </a:cubicBezTo>
                <a:cubicBezTo>
                  <a:pt x="4326988" y="-84153"/>
                  <a:pt x="4498083" y="55612"/>
                  <a:pt x="4612080" y="0"/>
                </a:cubicBezTo>
                <a:cubicBezTo>
                  <a:pt x="4726077" y="-55612"/>
                  <a:pt x="4774251" y="1424"/>
                  <a:pt x="4848597" y="0"/>
                </a:cubicBezTo>
                <a:cubicBezTo>
                  <a:pt x="4922943" y="-1424"/>
                  <a:pt x="5062746" y="1598"/>
                  <a:pt x="5203372" y="0"/>
                </a:cubicBezTo>
                <a:cubicBezTo>
                  <a:pt x="5343999" y="-1598"/>
                  <a:pt x="5357795" y="17094"/>
                  <a:pt x="5439889" y="0"/>
                </a:cubicBezTo>
                <a:cubicBezTo>
                  <a:pt x="5521983" y="-17094"/>
                  <a:pt x="5693312" y="24139"/>
                  <a:pt x="5794665" y="0"/>
                </a:cubicBezTo>
                <a:cubicBezTo>
                  <a:pt x="5896018" y="-24139"/>
                  <a:pt x="6210350" y="18924"/>
                  <a:pt x="6622474" y="0"/>
                </a:cubicBezTo>
                <a:cubicBezTo>
                  <a:pt x="7034598" y="-18924"/>
                  <a:pt x="6913017" y="5955"/>
                  <a:pt x="7095508" y="0"/>
                </a:cubicBezTo>
                <a:cubicBezTo>
                  <a:pt x="7277999" y="-5955"/>
                  <a:pt x="7355085" y="4405"/>
                  <a:pt x="7568541" y="0"/>
                </a:cubicBezTo>
                <a:cubicBezTo>
                  <a:pt x="7781997" y="-4405"/>
                  <a:pt x="8008822" y="59895"/>
                  <a:pt x="8159834" y="0"/>
                </a:cubicBezTo>
                <a:cubicBezTo>
                  <a:pt x="8310846" y="-59895"/>
                  <a:pt x="8458740" y="19789"/>
                  <a:pt x="8751126" y="0"/>
                </a:cubicBezTo>
                <a:cubicBezTo>
                  <a:pt x="9043512" y="-19789"/>
                  <a:pt x="9043810" y="37044"/>
                  <a:pt x="9224160" y="0"/>
                </a:cubicBezTo>
                <a:cubicBezTo>
                  <a:pt x="9404510" y="-37044"/>
                  <a:pt x="9356029" y="11518"/>
                  <a:pt x="9460677" y="0"/>
                </a:cubicBezTo>
                <a:cubicBezTo>
                  <a:pt x="9565325" y="-11518"/>
                  <a:pt x="9956086" y="21594"/>
                  <a:pt x="10288486" y="0"/>
                </a:cubicBezTo>
                <a:cubicBezTo>
                  <a:pt x="10620886" y="-21594"/>
                  <a:pt x="10642693" y="1702"/>
                  <a:pt x="10879778" y="0"/>
                </a:cubicBezTo>
                <a:cubicBezTo>
                  <a:pt x="11116863" y="-1702"/>
                  <a:pt x="11138463" y="30545"/>
                  <a:pt x="11234554" y="0"/>
                </a:cubicBezTo>
                <a:cubicBezTo>
                  <a:pt x="11330645" y="-30545"/>
                  <a:pt x="11622002" y="20556"/>
                  <a:pt x="11825846" y="0"/>
                </a:cubicBezTo>
                <a:cubicBezTo>
                  <a:pt x="11827588" y="68339"/>
                  <a:pt x="11805512" y="258862"/>
                  <a:pt x="11825846" y="337957"/>
                </a:cubicBezTo>
                <a:cubicBezTo>
                  <a:pt x="11846180" y="417052"/>
                  <a:pt x="11813072" y="520079"/>
                  <a:pt x="11825846" y="689708"/>
                </a:cubicBezTo>
                <a:cubicBezTo>
                  <a:pt x="11506370" y="702812"/>
                  <a:pt x="11384999" y="617320"/>
                  <a:pt x="11116295" y="689708"/>
                </a:cubicBezTo>
                <a:cubicBezTo>
                  <a:pt x="10847591" y="762096"/>
                  <a:pt x="10994427" y="665509"/>
                  <a:pt x="10879778" y="689708"/>
                </a:cubicBezTo>
                <a:cubicBezTo>
                  <a:pt x="10765129" y="713907"/>
                  <a:pt x="10448999" y="643097"/>
                  <a:pt x="10051969" y="689708"/>
                </a:cubicBezTo>
                <a:cubicBezTo>
                  <a:pt x="9654939" y="736319"/>
                  <a:pt x="9494551" y="604799"/>
                  <a:pt x="9224160" y="689708"/>
                </a:cubicBezTo>
                <a:cubicBezTo>
                  <a:pt x="8953769" y="774617"/>
                  <a:pt x="8983030" y="687028"/>
                  <a:pt x="8869385" y="689708"/>
                </a:cubicBezTo>
                <a:cubicBezTo>
                  <a:pt x="8755741" y="692388"/>
                  <a:pt x="8516184" y="650003"/>
                  <a:pt x="8396351" y="689708"/>
                </a:cubicBezTo>
                <a:cubicBezTo>
                  <a:pt x="8276518" y="729413"/>
                  <a:pt x="7884357" y="683518"/>
                  <a:pt x="7686800" y="689708"/>
                </a:cubicBezTo>
                <a:cubicBezTo>
                  <a:pt x="7489243" y="695898"/>
                  <a:pt x="7358176" y="673080"/>
                  <a:pt x="7213766" y="689708"/>
                </a:cubicBezTo>
                <a:cubicBezTo>
                  <a:pt x="7069356" y="706336"/>
                  <a:pt x="7082488" y="689699"/>
                  <a:pt x="6977249" y="689708"/>
                </a:cubicBezTo>
                <a:cubicBezTo>
                  <a:pt x="6872010" y="689717"/>
                  <a:pt x="6766746" y="688919"/>
                  <a:pt x="6622474" y="689708"/>
                </a:cubicBezTo>
                <a:cubicBezTo>
                  <a:pt x="6478203" y="690497"/>
                  <a:pt x="6082931" y="644574"/>
                  <a:pt x="5912923" y="689708"/>
                </a:cubicBezTo>
                <a:cubicBezTo>
                  <a:pt x="5742915" y="734842"/>
                  <a:pt x="5603251" y="683617"/>
                  <a:pt x="5439889" y="689708"/>
                </a:cubicBezTo>
                <a:cubicBezTo>
                  <a:pt x="5276527" y="695799"/>
                  <a:pt x="5278959" y="679121"/>
                  <a:pt x="5203372" y="689708"/>
                </a:cubicBezTo>
                <a:cubicBezTo>
                  <a:pt x="5127785" y="700295"/>
                  <a:pt x="4921507" y="676373"/>
                  <a:pt x="4730338" y="689708"/>
                </a:cubicBezTo>
                <a:cubicBezTo>
                  <a:pt x="4539169" y="703043"/>
                  <a:pt x="4262951" y="664661"/>
                  <a:pt x="4139046" y="689708"/>
                </a:cubicBezTo>
                <a:cubicBezTo>
                  <a:pt x="4015141" y="714755"/>
                  <a:pt x="3710596" y="670785"/>
                  <a:pt x="3547754" y="689708"/>
                </a:cubicBezTo>
                <a:cubicBezTo>
                  <a:pt x="3384912" y="708631"/>
                  <a:pt x="3217734" y="667684"/>
                  <a:pt x="3074720" y="689708"/>
                </a:cubicBezTo>
                <a:cubicBezTo>
                  <a:pt x="2931706" y="711732"/>
                  <a:pt x="2800116" y="689319"/>
                  <a:pt x="2601686" y="689708"/>
                </a:cubicBezTo>
                <a:cubicBezTo>
                  <a:pt x="2403256" y="690097"/>
                  <a:pt x="2467403" y="687826"/>
                  <a:pt x="2365169" y="689708"/>
                </a:cubicBezTo>
                <a:cubicBezTo>
                  <a:pt x="2262935" y="691590"/>
                  <a:pt x="1725206" y="620354"/>
                  <a:pt x="1537360" y="689708"/>
                </a:cubicBezTo>
                <a:cubicBezTo>
                  <a:pt x="1349514" y="759062"/>
                  <a:pt x="1280846" y="665813"/>
                  <a:pt x="1064326" y="689708"/>
                </a:cubicBezTo>
                <a:cubicBezTo>
                  <a:pt x="847806" y="713603"/>
                  <a:pt x="261187" y="669809"/>
                  <a:pt x="0" y="689708"/>
                </a:cubicBezTo>
                <a:cubicBezTo>
                  <a:pt x="-28573" y="610741"/>
                  <a:pt x="1806" y="523436"/>
                  <a:pt x="0" y="365545"/>
                </a:cubicBezTo>
                <a:cubicBezTo>
                  <a:pt x="-1806" y="207654"/>
                  <a:pt x="2224" y="122017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41750698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2AB-11BE-1B22-FF80-605EED1A1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733642"/>
          </a:xfrm>
        </p:spPr>
        <p:txBody>
          <a:bodyPr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17B780-5025-987F-3DC3-184DB53C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5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90B-285F-2C66-D3FE-5B823F0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68575"/>
            <a:ext cx="10515600" cy="1727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D06B-72EC-43BE-409D-39B6E53EB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2451"/>
            <a:ext cx="10515600" cy="1727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5279-CD73-19B5-AEA6-B78C3CC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8361-67DD-1707-8440-2ECD85F01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54" y="523912"/>
            <a:ext cx="1804892" cy="18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74FB-C9E5-C168-20A6-B3138D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BE-046F-1656-A145-BBACA25D7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35C7-5AD0-4BB9-3A77-57B8F6E98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BB-C4E6-01DD-0010-DFAB60E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155BA-6C21-6D44-D931-86BD255FE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BE-9621-56F0-9219-A17957F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3CC7-D7C2-023B-1C8F-090430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4881-EEE8-DDD3-EDE0-54CB2733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64512-393A-A3D4-FBDE-1188EEFE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3AABB-DAFA-7136-A2A0-006C345DB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C1CE-5C88-9011-ACE6-158D2F0C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C0D66-B5E9-C6AD-EA77-082BD6D5D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0DF-359C-3772-3B71-EFDA2F5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212C9-60ED-12F0-F460-F845501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B4BAC-BCEB-BBCA-0A5F-25EFD4F3A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C46D-2B95-949D-3D28-C145FC36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4F23-B588-F794-09EC-A2398E2B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6CA-F0FE-7F30-B301-68E86B42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5B6BF-FC9D-7271-45F2-8A2CDC4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51AB9-EA21-649F-D191-F1AC7A8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F64-BD0E-7FFD-41EF-96D6A29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07B4-313F-A6E9-69DA-57E1B9E03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3271-8CA8-9B7C-8ED5-D3E0D8F2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F880D-EF92-559D-6033-0C6E972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7C1B2-D306-5234-FCB6-417DA2E74BB8}"/>
              </a:ext>
            </a:extLst>
          </p:cNvPr>
          <p:cNvSpPr/>
          <p:nvPr userDrawn="1"/>
        </p:nvSpPr>
        <p:spPr>
          <a:xfrm>
            <a:off x="0" y="6366"/>
            <a:ext cx="12188949" cy="6883533"/>
          </a:xfrm>
          <a:prstGeom prst="rect">
            <a:avLst/>
          </a:prstGeom>
          <a:gradFill flip="none" rotWithShape="1">
            <a:gsLst>
              <a:gs pos="0">
                <a:srgbClr val="CDDFE5">
                  <a:alpha val="91000"/>
                </a:srgbClr>
              </a:gs>
              <a:gs pos="30000">
                <a:srgbClr val="FBF9D9">
                  <a:alpha val="90000"/>
                </a:srgbClr>
              </a:gs>
              <a:gs pos="100000">
                <a:srgbClr val="F0EFD9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389EA-4E88-4DB2-DE6D-8FD6A4839D49}"/>
              </a:ext>
            </a:extLst>
          </p:cNvPr>
          <p:cNvSpPr/>
          <p:nvPr userDrawn="1"/>
        </p:nvSpPr>
        <p:spPr>
          <a:xfrm>
            <a:off x="10633" y="-12512"/>
            <a:ext cx="12192000" cy="905228"/>
          </a:xfrm>
          <a:prstGeom prst="rect">
            <a:avLst/>
          </a:prstGeom>
          <a:gradFill>
            <a:gsLst>
              <a:gs pos="0">
                <a:srgbClr val="EBEBD1"/>
              </a:gs>
              <a:gs pos="30000">
                <a:srgbClr val="FBF9D9"/>
              </a:gs>
              <a:gs pos="100000">
                <a:srgbClr val="F0EFD9"/>
              </a:gs>
            </a:gsLst>
            <a:lin ang="10800000" scaled="1"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E77-43C7-C229-9E42-88482BF4F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85BD5-EE8B-11F4-28D8-9421929526E2}"/>
              </a:ext>
            </a:extLst>
          </p:cNvPr>
          <p:cNvSpPr/>
          <p:nvPr userDrawn="1"/>
        </p:nvSpPr>
        <p:spPr>
          <a:xfrm>
            <a:off x="11461072" y="6459624"/>
            <a:ext cx="62143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/>
          <a:p>
            <a:pPr lvl="0"/>
            <a:endParaRPr lang="en-US" sz="16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0BF7-2D25-BFDB-733C-742A7A37279C}"/>
              </a:ext>
            </a:extLst>
          </p:cNvPr>
          <p:cNvSpPr/>
          <p:nvPr userDrawn="1"/>
        </p:nvSpPr>
        <p:spPr>
          <a:xfrm>
            <a:off x="0" y="6366"/>
            <a:ext cx="264741" cy="6870684"/>
          </a:xfrm>
          <a:prstGeom prst="rect">
            <a:avLst/>
          </a:prstGeom>
          <a:gradFill>
            <a:gsLst>
              <a:gs pos="0">
                <a:srgbClr val="F0EFD9"/>
              </a:gs>
              <a:gs pos="66000">
                <a:srgbClr val="FBF9D9"/>
              </a:gs>
              <a:gs pos="100000">
                <a:srgbClr val="EBEBD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CC72BD-F9D4-1C23-2FA6-E96748298632}"/>
              </a:ext>
            </a:extLst>
          </p:cNvPr>
          <p:cNvSpPr txBox="1">
            <a:spLocks/>
          </p:cNvSpPr>
          <p:nvPr userDrawn="1"/>
        </p:nvSpPr>
        <p:spPr>
          <a:xfrm>
            <a:off x="0" y="6464095"/>
            <a:ext cx="218390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Artificial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0F9B76-8E9D-77D0-5516-D841DE795B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0" b="8870"/>
          <a:stretch>
            <a:fillRect/>
          </a:stretch>
        </p:blipFill>
        <p:spPr>
          <a:xfrm>
            <a:off x="0" y="0"/>
            <a:ext cx="12202634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CBC0-7F92-F92F-3AA1-0BDB8B91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" y="994521"/>
            <a:ext cx="11844331" cy="569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</a:t>
            </a:r>
            <a:r>
              <a:rPr lang="en-US" dirty="0" err="1"/>
              <a:t>fksdfkljaslkfjlkasjflkajslfkjalskf</a:t>
            </a:r>
            <a:r>
              <a:rPr lang="en-US" dirty="0"/>
              <a:t> </a:t>
            </a:r>
            <a:r>
              <a:rPr lang="en-US" dirty="0" err="1"/>
              <a:t>jas</a:t>
            </a:r>
            <a:r>
              <a:rPr lang="en-US" dirty="0"/>
              <a:t> </a:t>
            </a:r>
            <a:r>
              <a:rPr lang="en-US" dirty="0" err="1"/>
              <a:t>fkljasl</a:t>
            </a:r>
            <a:r>
              <a:rPr lang="en-US" dirty="0"/>
              <a:t> </a:t>
            </a:r>
            <a:r>
              <a:rPr lang="en-US" dirty="0" err="1"/>
              <a:t>fjlas</a:t>
            </a:r>
            <a:r>
              <a:rPr lang="en-US" dirty="0"/>
              <a:t> </a:t>
            </a:r>
            <a:r>
              <a:rPr lang="en-US" dirty="0" err="1"/>
              <a:t>flkajsfjjaslfjalskfjlasjflsajlfjaslfjl</a:t>
            </a:r>
            <a:endParaRPr lang="en-US" dirty="0"/>
          </a:p>
          <a:p>
            <a:pPr lvl="0"/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503D-3365-9FDA-1D27-9F09309E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47830"/>
            <a:ext cx="11844331" cy="873330"/>
          </a:xfrm>
          <a:custGeom>
            <a:avLst/>
            <a:gdLst>
              <a:gd name="csX0" fmla="*/ 0 w 11844331"/>
              <a:gd name="csY0" fmla="*/ 0 h 873330"/>
              <a:gd name="csX1" fmla="*/ 592217 w 11844331"/>
              <a:gd name="csY1" fmla="*/ 0 h 873330"/>
              <a:gd name="csX2" fmla="*/ 1184433 w 11844331"/>
              <a:gd name="csY2" fmla="*/ 0 h 873330"/>
              <a:gd name="csX3" fmla="*/ 2013536 w 11844331"/>
              <a:gd name="csY3" fmla="*/ 0 h 873330"/>
              <a:gd name="csX4" fmla="*/ 2724196 w 11844331"/>
              <a:gd name="csY4" fmla="*/ 0 h 873330"/>
              <a:gd name="csX5" fmla="*/ 3434856 w 11844331"/>
              <a:gd name="csY5" fmla="*/ 0 h 873330"/>
              <a:gd name="csX6" fmla="*/ 3790186 w 11844331"/>
              <a:gd name="csY6" fmla="*/ 0 h 873330"/>
              <a:gd name="csX7" fmla="*/ 4145516 w 11844331"/>
              <a:gd name="csY7" fmla="*/ 0 h 873330"/>
              <a:gd name="csX8" fmla="*/ 4856176 w 11844331"/>
              <a:gd name="csY8" fmla="*/ 0 h 873330"/>
              <a:gd name="csX9" fmla="*/ 5329949 w 11844331"/>
              <a:gd name="csY9" fmla="*/ 0 h 873330"/>
              <a:gd name="csX10" fmla="*/ 5685279 w 11844331"/>
              <a:gd name="csY10" fmla="*/ 0 h 873330"/>
              <a:gd name="csX11" fmla="*/ 6159052 w 11844331"/>
              <a:gd name="csY11" fmla="*/ 0 h 873330"/>
              <a:gd name="csX12" fmla="*/ 6632825 w 11844331"/>
              <a:gd name="csY12" fmla="*/ 0 h 873330"/>
              <a:gd name="csX13" fmla="*/ 7343485 w 11844331"/>
              <a:gd name="csY13" fmla="*/ 0 h 873330"/>
              <a:gd name="csX14" fmla="*/ 7580372 w 11844331"/>
              <a:gd name="csY14" fmla="*/ 0 h 873330"/>
              <a:gd name="csX15" fmla="*/ 8172588 w 11844331"/>
              <a:gd name="csY15" fmla="*/ 0 h 873330"/>
              <a:gd name="csX16" fmla="*/ 8883248 w 11844331"/>
              <a:gd name="csY16" fmla="*/ 0 h 873330"/>
              <a:gd name="csX17" fmla="*/ 9120135 w 11844331"/>
              <a:gd name="csY17" fmla="*/ 0 h 873330"/>
              <a:gd name="csX18" fmla="*/ 9593908 w 11844331"/>
              <a:gd name="csY18" fmla="*/ 0 h 873330"/>
              <a:gd name="csX19" fmla="*/ 10304568 w 11844331"/>
              <a:gd name="csY19" fmla="*/ 0 h 873330"/>
              <a:gd name="csX20" fmla="*/ 11015228 w 11844331"/>
              <a:gd name="csY20" fmla="*/ 0 h 873330"/>
              <a:gd name="csX21" fmla="*/ 11844331 w 11844331"/>
              <a:gd name="csY21" fmla="*/ 0 h 873330"/>
              <a:gd name="csX22" fmla="*/ 11844331 w 11844331"/>
              <a:gd name="csY22" fmla="*/ 427932 h 873330"/>
              <a:gd name="csX23" fmla="*/ 11844331 w 11844331"/>
              <a:gd name="csY23" fmla="*/ 873330 h 873330"/>
              <a:gd name="csX24" fmla="*/ 11607444 w 11844331"/>
              <a:gd name="csY24" fmla="*/ 873330 h 873330"/>
              <a:gd name="csX25" fmla="*/ 11015228 w 11844331"/>
              <a:gd name="csY25" fmla="*/ 873330 h 873330"/>
              <a:gd name="csX26" fmla="*/ 10304568 w 11844331"/>
              <a:gd name="csY26" fmla="*/ 873330 h 873330"/>
              <a:gd name="csX27" fmla="*/ 9475465 w 11844331"/>
              <a:gd name="csY27" fmla="*/ 873330 h 873330"/>
              <a:gd name="csX28" fmla="*/ 8883248 w 11844331"/>
              <a:gd name="csY28" fmla="*/ 873330 h 873330"/>
              <a:gd name="csX29" fmla="*/ 8646362 w 11844331"/>
              <a:gd name="csY29" fmla="*/ 873330 h 873330"/>
              <a:gd name="csX30" fmla="*/ 8172588 w 11844331"/>
              <a:gd name="csY30" fmla="*/ 873330 h 873330"/>
              <a:gd name="csX31" fmla="*/ 7343485 w 11844331"/>
              <a:gd name="csY31" fmla="*/ 873330 h 873330"/>
              <a:gd name="csX32" fmla="*/ 6632825 w 11844331"/>
              <a:gd name="csY32" fmla="*/ 873330 h 873330"/>
              <a:gd name="csX33" fmla="*/ 6395939 w 11844331"/>
              <a:gd name="csY33" fmla="*/ 873330 h 873330"/>
              <a:gd name="csX34" fmla="*/ 5922166 w 11844331"/>
              <a:gd name="csY34" fmla="*/ 873330 h 873330"/>
              <a:gd name="csX35" fmla="*/ 5448392 w 11844331"/>
              <a:gd name="csY35" fmla="*/ 873330 h 873330"/>
              <a:gd name="csX36" fmla="*/ 4856176 w 11844331"/>
              <a:gd name="csY36" fmla="*/ 873330 h 873330"/>
              <a:gd name="csX37" fmla="*/ 4263959 w 11844331"/>
              <a:gd name="csY37" fmla="*/ 873330 h 873330"/>
              <a:gd name="csX38" fmla="*/ 3434856 w 11844331"/>
              <a:gd name="csY38" fmla="*/ 873330 h 873330"/>
              <a:gd name="csX39" fmla="*/ 2842639 w 11844331"/>
              <a:gd name="csY39" fmla="*/ 873330 h 873330"/>
              <a:gd name="csX40" fmla="*/ 2605753 w 11844331"/>
              <a:gd name="csY40" fmla="*/ 873330 h 873330"/>
              <a:gd name="csX41" fmla="*/ 2131980 w 11844331"/>
              <a:gd name="csY41" fmla="*/ 873330 h 873330"/>
              <a:gd name="csX42" fmla="*/ 1776650 w 11844331"/>
              <a:gd name="csY42" fmla="*/ 873330 h 873330"/>
              <a:gd name="csX43" fmla="*/ 1539763 w 11844331"/>
              <a:gd name="csY43" fmla="*/ 873330 h 873330"/>
              <a:gd name="csX44" fmla="*/ 1302876 w 11844331"/>
              <a:gd name="csY44" fmla="*/ 873330 h 873330"/>
              <a:gd name="csX45" fmla="*/ 947546 w 11844331"/>
              <a:gd name="csY45" fmla="*/ 873330 h 873330"/>
              <a:gd name="csX46" fmla="*/ 0 w 11844331"/>
              <a:gd name="csY46" fmla="*/ 873330 h 873330"/>
              <a:gd name="csX47" fmla="*/ 0 w 11844331"/>
              <a:gd name="csY47" fmla="*/ 445398 h 873330"/>
              <a:gd name="csX48" fmla="*/ 0 w 11844331"/>
              <a:gd name="csY48" fmla="*/ 0 h 87333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</a:cxnLst>
            <a:rect l="l" t="t" r="r" b="b"/>
            <a:pathLst>
              <a:path w="11844331" h="873330" fill="none" extrusionOk="0">
                <a:moveTo>
                  <a:pt x="0" y="0"/>
                </a:moveTo>
                <a:cubicBezTo>
                  <a:pt x="270927" y="-19824"/>
                  <a:pt x="427695" y="59442"/>
                  <a:pt x="592217" y="0"/>
                </a:cubicBezTo>
                <a:cubicBezTo>
                  <a:pt x="756739" y="-59442"/>
                  <a:pt x="940537" y="37335"/>
                  <a:pt x="1184433" y="0"/>
                </a:cubicBezTo>
                <a:cubicBezTo>
                  <a:pt x="1428329" y="-37335"/>
                  <a:pt x="1731061" y="51534"/>
                  <a:pt x="2013536" y="0"/>
                </a:cubicBezTo>
                <a:cubicBezTo>
                  <a:pt x="2296011" y="-51534"/>
                  <a:pt x="2541533" y="77861"/>
                  <a:pt x="2724196" y="0"/>
                </a:cubicBezTo>
                <a:cubicBezTo>
                  <a:pt x="2906859" y="-77861"/>
                  <a:pt x="3152934" y="5579"/>
                  <a:pt x="3434856" y="0"/>
                </a:cubicBezTo>
                <a:cubicBezTo>
                  <a:pt x="3716778" y="-5579"/>
                  <a:pt x="3673575" y="33245"/>
                  <a:pt x="3790186" y="0"/>
                </a:cubicBezTo>
                <a:cubicBezTo>
                  <a:pt x="3906797" y="-33245"/>
                  <a:pt x="4013296" y="23989"/>
                  <a:pt x="4145516" y="0"/>
                </a:cubicBezTo>
                <a:cubicBezTo>
                  <a:pt x="4277736" y="-23989"/>
                  <a:pt x="4558617" y="43552"/>
                  <a:pt x="4856176" y="0"/>
                </a:cubicBezTo>
                <a:cubicBezTo>
                  <a:pt x="5153735" y="-43552"/>
                  <a:pt x="5121499" y="38721"/>
                  <a:pt x="5329949" y="0"/>
                </a:cubicBezTo>
                <a:cubicBezTo>
                  <a:pt x="5538399" y="-38721"/>
                  <a:pt x="5543269" y="13403"/>
                  <a:pt x="5685279" y="0"/>
                </a:cubicBezTo>
                <a:cubicBezTo>
                  <a:pt x="5827289" y="-13403"/>
                  <a:pt x="6018131" y="18960"/>
                  <a:pt x="6159052" y="0"/>
                </a:cubicBezTo>
                <a:cubicBezTo>
                  <a:pt x="6299973" y="-18960"/>
                  <a:pt x="6478077" y="19919"/>
                  <a:pt x="6632825" y="0"/>
                </a:cubicBezTo>
                <a:cubicBezTo>
                  <a:pt x="6787573" y="-19919"/>
                  <a:pt x="7193235" y="77165"/>
                  <a:pt x="7343485" y="0"/>
                </a:cubicBezTo>
                <a:cubicBezTo>
                  <a:pt x="7493735" y="-77165"/>
                  <a:pt x="7491739" y="21635"/>
                  <a:pt x="7580372" y="0"/>
                </a:cubicBezTo>
                <a:cubicBezTo>
                  <a:pt x="7669005" y="-21635"/>
                  <a:pt x="7973931" y="63615"/>
                  <a:pt x="8172588" y="0"/>
                </a:cubicBezTo>
                <a:cubicBezTo>
                  <a:pt x="8371245" y="-63615"/>
                  <a:pt x="8579842" y="28313"/>
                  <a:pt x="8883248" y="0"/>
                </a:cubicBezTo>
                <a:cubicBezTo>
                  <a:pt x="9186654" y="-28313"/>
                  <a:pt x="9040187" y="19746"/>
                  <a:pt x="9120135" y="0"/>
                </a:cubicBezTo>
                <a:cubicBezTo>
                  <a:pt x="9200083" y="-19746"/>
                  <a:pt x="9468577" y="5640"/>
                  <a:pt x="9593908" y="0"/>
                </a:cubicBezTo>
                <a:cubicBezTo>
                  <a:pt x="9719239" y="-5640"/>
                  <a:pt x="10152564" y="3303"/>
                  <a:pt x="10304568" y="0"/>
                </a:cubicBezTo>
                <a:cubicBezTo>
                  <a:pt x="10456572" y="-3303"/>
                  <a:pt x="10860432" y="8536"/>
                  <a:pt x="11015228" y="0"/>
                </a:cubicBezTo>
                <a:cubicBezTo>
                  <a:pt x="11170024" y="-8536"/>
                  <a:pt x="11519540" y="37311"/>
                  <a:pt x="11844331" y="0"/>
                </a:cubicBezTo>
                <a:cubicBezTo>
                  <a:pt x="11874443" y="121750"/>
                  <a:pt x="11802629" y="296030"/>
                  <a:pt x="11844331" y="427932"/>
                </a:cubicBezTo>
                <a:cubicBezTo>
                  <a:pt x="11886033" y="559834"/>
                  <a:pt x="11826103" y="679853"/>
                  <a:pt x="11844331" y="873330"/>
                </a:cubicBezTo>
                <a:cubicBezTo>
                  <a:pt x="11727743" y="880429"/>
                  <a:pt x="11684127" y="858728"/>
                  <a:pt x="11607444" y="873330"/>
                </a:cubicBezTo>
                <a:cubicBezTo>
                  <a:pt x="11530761" y="887932"/>
                  <a:pt x="11273180" y="826752"/>
                  <a:pt x="11015228" y="873330"/>
                </a:cubicBezTo>
                <a:cubicBezTo>
                  <a:pt x="10757276" y="919908"/>
                  <a:pt x="10644079" y="857736"/>
                  <a:pt x="10304568" y="873330"/>
                </a:cubicBezTo>
                <a:cubicBezTo>
                  <a:pt x="9965057" y="888924"/>
                  <a:pt x="9705206" y="788991"/>
                  <a:pt x="9475465" y="873330"/>
                </a:cubicBezTo>
                <a:cubicBezTo>
                  <a:pt x="9245724" y="957669"/>
                  <a:pt x="9103534" y="855173"/>
                  <a:pt x="8883248" y="873330"/>
                </a:cubicBezTo>
                <a:cubicBezTo>
                  <a:pt x="8662962" y="891487"/>
                  <a:pt x="8715935" y="853082"/>
                  <a:pt x="8646362" y="873330"/>
                </a:cubicBezTo>
                <a:cubicBezTo>
                  <a:pt x="8576789" y="893578"/>
                  <a:pt x="8277414" y="855044"/>
                  <a:pt x="8172588" y="873330"/>
                </a:cubicBezTo>
                <a:cubicBezTo>
                  <a:pt x="8067762" y="891616"/>
                  <a:pt x="7708384" y="817930"/>
                  <a:pt x="7343485" y="873330"/>
                </a:cubicBezTo>
                <a:cubicBezTo>
                  <a:pt x="6978586" y="928730"/>
                  <a:pt x="6987287" y="873041"/>
                  <a:pt x="6632825" y="873330"/>
                </a:cubicBezTo>
                <a:cubicBezTo>
                  <a:pt x="6278363" y="873619"/>
                  <a:pt x="6501548" y="859538"/>
                  <a:pt x="6395939" y="873330"/>
                </a:cubicBezTo>
                <a:cubicBezTo>
                  <a:pt x="6290330" y="887122"/>
                  <a:pt x="6132219" y="831180"/>
                  <a:pt x="5922166" y="873330"/>
                </a:cubicBezTo>
                <a:cubicBezTo>
                  <a:pt x="5712113" y="915480"/>
                  <a:pt x="5675734" y="853549"/>
                  <a:pt x="5448392" y="873330"/>
                </a:cubicBezTo>
                <a:cubicBezTo>
                  <a:pt x="5221050" y="893111"/>
                  <a:pt x="5122986" y="873232"/>
                  <a:pt x="4856176" y="873330"/>
                </a:cubicBezTo>
                <a:cubicBezTo>
                  <a:pt x="4589366" y="873428"/>
                  <a:pt x="4521253" y="866961"/>
                  <a:pt x="4263959" y="873330"/>
                </a:cubicBezTo>
                <a:cubicBezTo>
                  <a:pt x="4006665" y="879699"/>
                  <a:pt x="3686300" y="779431"/>
                  <a:pt x="3434856" y="873330"/>
                </a:cubicBezTo>
                <a:cubicBezTo>
                  <a:pt x="3183412" y="967229"/>
                  <a:pt x="3070407" y="854029"/>
                  <a:pt x="2842639" y="873330"/>
                </a:cubicBezTo>
                <a:cubicBezTo>
                  <a:pt x="2614871" y="892631"/>
                  <a:pt x="2696929" y="860990"/>
                  <a:pt x="2605753" y="873330"/>
                </a:cubicBezTo>
                <a:cubicBezTo>
                  <a:pt x="2514577" y="885670"/>
                  <a:pt x="2248092" y="854383"/>
                  <a:pt x="2131980" y="873330"/>
                </a:cubicBezTo>
                <a:cubicBezTo>
                  <a:pt x="2015868" y="892277"/>
                  <a:pt x="1922868" y="847613"/>
                  <a:pt x="1776650" y="873330"/>
                </a:cubicBezTo>
                <a:cubicBezTo>
                  <a:pt x="1630432" y="899047"/>
                  <a:pt x="1653330" y="857938"/>
                  <a:pt x="1539763" y="873330"/>
                </a:cubicBezTo>
                <a:cubicBezTo>
                  <a:pt x="1426196" y="888722"/>
                  <a:pt x="1417096" y="854012"/>
                  <a:pt x="1302876" y="873330"/>
                </a:cubicBezTo>
                <a:cubicBezTo>
                  <a:pt x="1188656" y="892648"/>
                  <a:pt x="1084516" y="837815"/>
                  <a:pt x="947546" y="873330"/>
                </a:cubicBezTo>
                <a:cubicBezTo>
                  <a:pt x="810576" y="908845"/>
                  <a:pt x="294039" y="849989"/>
                  <a:pt x="0" y="873330"/>
                </a:cubicBezTo>
                <a:cubicBezTo>
                  <a:pt x="-7987" y="684011"/>
                  <a:pt x="33766" y="552509"/>
                  <a:pt x="0" y="445398"/>
                </a:cubicBezTo>
                <a:cubicBezTo>
                  <a:pt x="-33766" y="338287"/>
                  <a:pt x="16368" y="165599"/>
                  <a:pt x="0" y="0"/>
                </a:cubicBezTo>
                <a:close/>
              </a:path>
              <a:path w="11844331" h="873330" stroke="0" extrusionOk="0">
                <a:moveTo>
                  <a:pt x="0" y="0"/>
                </a:moveTo>
                <a:cubicBezTo>
                  <a:pt x="95498" y="-22934"/>
                  <a:pt x="164284" y="17160"/>
                  <a:pt x="236887" y="0"/>
                </a:cubicBezTo>
                <a:cubicBezTo>
                  <a:pt x="309490" y="-17160"/>
                  <a:pt x="396156" y="4738"/>
                  <a:pt x="473773" y="0"/>
                </a:cubicBezTo>
                <a:cubicBezTo>
                  <a:pt x="551390" y="-4738"/>
                  <a:pt x="791386" y="31761"/>
                  <a:pt x="947546" y="0"/>
                </a:cubicBezTo>
                <a:cubicBezTo>
                  <a:pt x="1103706" y="-31761"/>
                  <a:pt x="1427597" y="27538"/>
                  <a:pt x="1658206" y="0"/>
                </a:cubicBezTo>
                <a:cubicBezTo>
                  <a:pt x="1888815" y="-27538"/>
                  <a:pt x="2165639" y="6553"/>
                  <a:pt x="2487310" y="0"/>
                </a:cubicBezTo>
                <a:cubicBezTo>
                  <a:pt x="2808981" y="-6553"/>
                  <a:pt x="2729476" y="769"/>
                  <a:pt x="2961083" y="0"/>
                </a:cubicBezTo>
                <a:cubicBezTo>
                  <a:pt x="3192690" y="-769"/>
                  <a:pt x="3123671" y="24073"/>
                  <a:pt x="3197969" y="0"/>
                </a:cubicBezTo>
                <a:cubicBezTo>
                  <a:pt x="3272267" y="-24073"/>
                  <a:pt x="3473726" y="1508"/>
                  <a:pt x="3553299" y="0"/>
                </a:cubicBezTo>
                <a:cubicBezTo>
                  <a:pt x="3632872" y="-1508"/>
                  <a:pt x="3763109" y="4132"/>
                  <a:pt x="3908629" y="0"/>
                </a:cubicBezTo>
                <a:cubicBezTo>
                  <a:pt x="4054149" y="-4132"/>
                  <a:pt x="4038082" y="23133"/>
                  <a:pt x="4145516" y="0"/>
                </a:cubicBezTo>
                <a:cubicBezTo>
                  <a:pt x="4252950" y="-23133"/>
                  <a:pt x="4511737" y="32862"/>
                  <a:pt x="4737732" y="0"/>
                </a:cubicBezTo>
                <a:cubicBezTo>
                  <a:pt x="4963727" y="-32862"/>
                  <a:pt x="4988240" y="37034"/>
                  <a:pt x="5211506" y="0"/>
                </a:cubicBezTo>
                <a:cubicBezTo>
                  <a:pt x="5434772" y="-37034"/>
                  <a:pt x="5465028" y="5034"/>
                  <a:pt x="5566836" y="0"/>
                </a:cubicBezTo>
                <a:cubicBezTo>
                  <a:pt x="5668644" y="-5034"/>
                  <a:pt x="5812848" y="26983"/>
                  <a:pt x="5922166" y="0"/>
                </a:cubicBezTo>
                <a:cubicBezTo>
                  <a:pt x="6031484" y="-26983"/>
                  <a:pt x="6164202" y="19934"/>
                  <a:pt x="6277495" y="0"/>
                </a:cubicBezTo>
                <a:cubicBezTo>
                  <a:pt x="6390788" y="-19934"/>
                  <a:pt x="6792426" y="11343"/>
                  <a:pt x="6988155" y="0"/>
                </a:cubicBezTo>
                <a:cubicBezTo>
                  <a:pt x="7183884" y="-11343"/>
                  <a:pt x="7387713" y="32682"/>
                  <a:pt x="7580372" y="0"/>
                </a:cubicBezTo>
                <a:cubicBezTo>
                  <a:pt x="7773031" y="-32682"/>
                  <a:pt x="7994714" y="7801"/>
                  <a:pt x="8291032" y="0"/>
                </a:cubicBezTo>
                <a:cubicBezTo>
                  <a:pt x="8587350" y="-7801"/>
                  <a:pt x="8743275" y="54830"/>
                  <a:pt x="8883248" y="0"/>
                </a:cubicBezTo>
                <a:cubicBezTo>
                  <a:pt x="9023221" y="-54830"/>
                  <a:pt x="9070013" y="21000"/>
                  <a:pt x="9120135" y="0"/>
                </a:cubicBezTo>
                <a:cubicBezTo>
                  <a:pt x="9170257" y="-21000"/>
                  <a:pt x="9403067" y="13474"/>
                  <a:pt x="9475465" y="0"/>
                </a:cubicBezTo>
                <a:cubicBezTo>
                  <a:pt x="9547863" y="-13474"/>
                  <a:pt x="9651036" y="25635"/>
                  <a:pt x="9712351" y="0"/>
                </a:cubicBezTo>
                <a:cubicBezTo>
                  <a:pt x="9773666" y="-25635"/>
                  <a:pt x="9949622" y="21021"/>
                  <a:pt x="10186125" y="0"/>
                </a:cubicBezTo>
                <a:cubicBezTo>
                  <a:pt x="10422628" y="-21021"/>
                  <a:pt x="10558718" y="12879"/>
                  <a:pt x="10896785" y="0"/>
                </a:cubicBezTo>
                <a:cubicBezTo>
                  <a:pt x="11234852" y="-12879"/>
                  <a:pt x="11598813" y="107334"/>
                  <a:pt x="11844331" y="0"/>
                </a:cubicBezTo>
                <a:cubicBezTo>
                  <a:pt x="11850934" y="190766"/>
                  <a:pt x="11825288" y="327502"/>
                  <a:pt x="11844331" y="419198"/>
                </a:cubicBezTo>
                <a:cubicBezTo>
                  <a:pt x="11863374" y="510894"/>
                  <a:pt x="11812294" y="660491"/>
                  <a:pt x="11844331" y="873330"/>
                </a:cubicBezTo>
                <a:cubicBezTo>
                  <a:pt x="11696333" y="888670"/>
                  <a:pt x="11334177" y="788649"/>
                  <a:pt x="11133671" y="873330"/>
                </a:cubicBezTo>
                <a:cubicBezTo>
                  <a:pt x="10933165" y="958011"/>
                  <a:pt x="10991056" y="850288"/>
                  <a:pt x="10896785" y="873330"/>
                </a:cubicBezTo>
                <a:cubicBezTo>
                  <a:pt x="10802514" y="896372"/>
                  <a:pt x="10690012" y="853978"/>
                  <a:pt x="10541455" y="873330"/>
                </a:cubicBezTo>
                <a:cubicBezTo>
                  <a:pt x="10392898" y="892682"/>
                  <a:pt x="10218369" y="854633"/>
                  <a:pt x="9949238" y="873330"/>
                </a:cubicBezTo>
                <a:cubicBezTo>
                  <a:pt x="9680107" y="892027"/>
                  <a:pt x="9415906" y="838803"/>
                  <a:pt x="9120135" y="873330"/>
                </a:cubicBezTo>
                <a:cubicBezTo>
                  <a:pt x="8824364" y="907857"/>
                  <a:pt x="8465922" y="804351"/>
                  <a:pt x="8291032" y="873330"/>
                </a:cubicBezTo>
                <a:cubicBezTo>
                  <a:pt x="8116142" y="942309"/>
                  <a:pt x="7712026" y="823356"/>
                  <a:pt x="7461929" y="873330"/>
                </a:cubicBezTo>
                <a:cubicBezTo>
                  <a:pt x="7211832" y="923304"/>
                  <a:pt x="7278966" y="866557"/>
                  <a:pt x="7225042" y="873330"/>
                </a:cubicBezTo>
                <a:cubicBezTo>
                  <a:pt x="7171118" y="880103"/>
                  <a:pt x="6904107" y="846913"/>
                  <a:pt x="6751269" y="873330"/>
                </a:cubicBezTo>
                <a:cubicBezTo>
                  <a:pt x="6598431" y="899747"/>
                  <a:pt x="6498548" y="847314"/>
                  <a:pt x="6395939" y="873330"/>
                </a:cubicBezTo>
                <a:cubicBezTo>
                  <a:pt x="6293330" y="899346"/>
                  <a:pt x="5920347" y="845988"/>
                  <a:pt x="5685279" y="873330"/>
                </a:cubicBezTo>
                <a:cubicBezTo>
                  <a:pt x="5450211" y="900672"/>
                  <a:pt x="5382835" y="869168"/>
                  <a:pt x="5093062" y="873330"/>
                </a:cubicBezTo>
                <a:cubicBezTo>
                  <a:pt x="4803289" y="877492"/>
                  <a:pt x="4740081" y="867268"/>
                  <a:pt x="4619289" y="873330"/>
                </a:cubicBezTo>
                <a:cubicBezTo>
                  <a:pt x="4498497" y="879392"/>
                  <a:pt x="4317366" y="841219"/>
                  <a:pt x="4145516" y="873330"/>
                </a:cubicBezTo>
                <a:cubicBezTo>
                  <a:pt x="3973666" y="905441"/>
                  <a:pt x="3787910" y="839903"/>
                  <a:pt x="3671743" y="873330"/>
                </a:cubicBezTo>
                <a:cubicBezTo>
                  <a:pt x="3555576" y="906757"/>
                  <a:pt x="3485309" y="868795"/>
                  <a:pt x="3434856" y="873330"/>
                </a:cubicBezTo>
                <a:cubicBezTo>
                  <a:pt x="3384403" y="877865"/>
                  <a:pt x="3103689" y="849194"/>
                  <a:pt x="2961083" y="873330"/>
                </a:cubicBezTo>
                <a:cubicBezTo>
                  <a:pt x="2818477" y="897466"/>
                  <a:pt x="2837001" y="872677"/>
                  <a:pt x="2724196" y="873330"/>
                </a:cubicBezTo>
                <a:cubicBezTo>
                  <a:pt x="2611391" y="873983"/>
                  <a:pt x="2483633" y="853379"/>
                  <a:pt x="2368866" y="873330"/>
                </a:cubicBezTo>
                <a:cubicBezTo>
                  <a:pt x="2254099" y="893281"/>
                  <a:pt x="1795335" y="861485"/>
                  <a:pt x="1539763" y="873330"/>
                </a:cubicBezTo>
                <a:cubicBezTo>
                  <a:pt x="1284191" y="885175"/>
                  <a:pt x="1237461" y="859393"/>
                  <a:pt x="1065990" y="873330"/>
                </a:cubicBezTo>
                <a:cubicBezTo>
                  <a:pt x="894519" y="887267"/>
                  <a:pt x="314198" y="831062"/>
                  <a:pt x="0" y="873330"/>
                </a:cubicBezTo>
                <a:cubicBezTo>
                  <a:pt x="-30149" y="762877"/>
                  <a:pt x="52705" y="586788"/>
                  <a:pt x="0" y="427932"/>
                </a:cubicBezTo>
                <a:cubicBezTo>
                  <a:pt x="-52705" y="269076"/>
                  <a:pt x="6258" y="137006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741476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8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-decision-tree-for-predicting-the-size-of-the-penalties-under-article-193-The-decision_fig1_336077206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s.cloudinary.com/dyd911kmh/image/upload/f_auto,q_auto:best/v1545933329/output_57_0_livyu1.p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upport-vector-machines-svm-clearly-explained-a-python-tutorial-for-classification-problems-29c539f3ad8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mdpi.com/1424-8220/23/22/903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lyticsvidhya.com/blog/2021/05/k-mean-getting-the-optimal-number-of-clus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geeksforgeeks.org/machine-learning/k-means-vs-k-means-clustering-algorith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8D8-39C5-136D-7DE7-C372254E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308" y="2696547"/>
            <a:ext cx="11073384" cy="1108431"/>
          </a:xfrm>
        </p:spPr>
        <p:txBody>
          <a:bodyPr>
            <a:normAutofit/>
          </a:bodyPr>
          <a:lstStyle/>
          <a:p>
            <a:r>
              <a:rPr lang="en-US" sz="6600" noProof="0" dirty="0"/>
              <a:t>CS312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E1AE-E1E7-EFE4-AB97-134DB712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225" y="4814596"/>
            <a:ext cx="9144000" cy="1873541"/>
          </a:xfrm>
        </p:spPr>
        <p:txBody>
          <a:bodyPr>
            <a:normAutofit/>
          </a:bodyPr>
          <a:lstStyle/>
          <a:p>
            <a:pPr algn="r"/>
            <a:r>
              <a:rPr lang="en-US" b="1" noProof="0" dirty="0">
                <a:highlight>
                  <a:srgbClr val="00FFFF"/>
                </a:highlight>
              </a:rPr>
              <a:t>Lecture  #  06</a:t>
            </a:r>
          </a:p>
          <a:p>
            <a:pPr algn="r"/>
            <a:r>
              <a:rPr lang="en-US" b="1" noProof="0" dirty="0"/>
              <a:t>HITEC University, Taxila</a:t>
            </a:r>
          </a:p>
          <a:p>
            <a:pPr algn="r"/>
            <a:r>
              <a:rPr lang="en-US" b="1" noProof="0" dirty="0"/>
              <a:t>Mr. Mubashir Iqbal</a:t>
            </a:r>
          </a:p>
          <a:p>
            <a:pPr algn="r"/>
            <a:r>
              <a:rPr lang="en-US" b="1" noProof="0" dirty="0"/>
              <a:t>Fall-2025</a:t>
            </a:r>
          </a:p>
        </p:txBody>
      </p:sp>
    </p:spTree>
    <p:extLst>
      <p:ext uri="{BB962C8B-B14F-4D97-AF65-F5344CB8AC3E}">
        <p14:creationId xmlns:p14="http://schemas.microsoft.com/office/powerpoint/2010/main" val="3931721149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DECE7-8D4A-958F-6603-96A03991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5F6E-4DE2-E4FE-7E61-0D78DA100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Main Functional Areas of Scikit-learn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F6C4A-007A-9C76-E06F-ED4765A9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4. Data Preprocessing &amp; Feature Engineering: </a:t>
            </a:r>
            <a:r>
              <a:rPr lang="en-GB" dirty="0"/>
              <a:t>Used to </a:t>
            </a:r>
            <a:r>
              <a:rPr lang="en-GB" b="1" dirty="0"/>
              <a:t>clean and prepare data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Scaling (</a:t>
            </a:r>
            <a:r>
              <a:rPr lang="en-GB" dirty="0" err="1"/>
              <a:t>StandardScaler</a:t>
            </a:r>
            <a:r>
              <a:rPr lang="en-GB" dirty="0"/>
              <a:t>, </a:t>
            </a:r>
            <a:r>
              <a:rPr lang="en-GB" dirty="0" err="1"/>
              <a:t>MinMaxScaler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Encoding categorical data</a:t>
            </a:r>
          </a:p>
          <a:p>
            <a:pPr lvl="1"/>
            <a:r>
              <a:rPr lang="en-GB" dirty="0"/>
              <a:t>Handling missing values</a:t>
            </a:r>
          </a:p>
          <a:p>
            <a:pPr lvl="1"/>
            <a:r>
              <a:rPr lang="en-GB" dirty="0"/>
              <a:t>Feature selection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(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StandardScaler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MinMaxScaler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LabelEncoder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OneHotEncoder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sklearn.impute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SimpleImputer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760EE-2176-CC91-DC36-115AB70E9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72396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8B9E-513F-15BE-3516-070F04561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4725-00BE-1A5F-A3D7-03506D50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Main Functional Areas of Scikit-learn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F5072-B0DD-9E46-D558-3B4B6B26B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5. Model Evaluation &amp; Metrics: </a:t>
            </a:r>
            <a:r>
              <a:rPr lang="en-GB" dirty="0"/>
              <a:t>Used to </a:t>
            </a:r>
            <a:r>
              <a:rPr lang="en-GB" b="1" dirty="0"/>
              <a:t>measure model performance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Accuracy</a:t>
            </a:r>
          </a:p>
          <a:p>
            <a:pPr lvl="1"/>
            <a:r>
              <a:rPr lang="en-GB" dirty="0"/>
              <a:t>Precision, Recall, F1-Score</a:t>
            </a:r>
          </a:p>
          <a:p>
            <a:pPr lvl="1"/>
            <a:r>
              <a:rPr lang="en-GB" dirty="0"/>
              <a:t>Confusion Matrix</a:t>
            </a:r>
          </a:p>
          <a:p>
            <a:pPr lvl="1"/>
            <a:r>
              <a:rPr lang="en-GB" dirty="0"/>
              <a:t>ROC-AUC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sklearn.metrics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(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accuracy_score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precision_score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recall_score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f1_score,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confusion_matrix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classification_report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mean_squared_error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r2_score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98C36-10B7-99FB-1C7C-9BE4EF445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54520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CA1DE-5505-5BEB-2658-53B6C2F7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A4C5-AC0F-09A0-5DD8-AEAE42FD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Scikit-learn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6EE9-861E-D258-F5BF-EAB18887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Common Machine Learning Workflow using Scikit-learn</a:t>
            </a:r>
          </a:p>
          <a:p>
            <a:pPr lvl="1"/>
            <a:r>
              <a:rPr lang="en-US" dirty="0"/>
              <a:t>Load dataset</a:t>
            </a:r>
          </a:p>
          <a:p>
            <a:pPr lvl="1"/>
            <a:r>
              <a:rPr lang="en-US" dirty="0"/>
              <a:t>Split data</a:t>
            </a:r>
          </a:p>
          <a:p>
            <a:pPr lvl="1"/>
            <a:r>
              <a:rPr lang="en-US" dirty="0"/>
              <a:t>Preprocess features</a:t>
            </a:r>
          </a:p>
          <a:p>
            <a:pPr lvl="1"/>
            <a:r>
              <a:rPr lang="en-US" dirty="0"/>
              <a:t>Train model (fit)</a:t>
            </a:r>
          </a:p>
          <a:p>
            <a:pPr lvl="1"/>
            <a:r>
              <a:rPr lang="en-US" dirty="0"/>
              <a:t>Predict (predict)</a:t>
            </a:r>
          </a:p>
          <a:p>
            <a:pPr lvl="1"/>
            <a:r>
              <a:rPr lang="en-US" dirty="0"/>
              <a:t>Evaluate performance</a:t>
            </a:r>
          </a:p>
          <a:p>
            <a:pPr marL="0" indent="0">
              <a:buNone/>
            </a:pPr>
            <a:r>
              <a:rPr lang="en-US" b="1" dirty="0"/>
              <a:t>Advantages</a:t>
            </a:r>
          </a:p>
          <a:p>
            <a:pPr lvl="1"/>
            <a:r>
              <a:rPr lang="en-US" dirty="0"/>
              <a:t>Easy to learn</a:t>
            </a:r>
          </a:p>
          <a:p>
            <a:pPr lvl="1"/>
            <a:r>
              <a:rPr lang="en-US" dirty="0"/>
              <a:t>Consistent syntax</a:t>
            </a:r>
          </a:p>
          <a:p>
            <a:pPr lvl="1"/>
            <a:r>
              <a:rPr lang="en-US" dirty="0"/>
              <a:t>Efficient for small &amp; medium datasets</a:t>
            </a:r>
          </a:p>
          <a:p>
            <a:pPr lvl="1"/>
            <a:r>
              <a:rPr lang="en-US" dirty="0"/>
              <a:t>Excellent for teaching ML fundamentals</a:t>
            </a:r>
          </a:p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 lvl="1"/>
            <a:r>
              <a:rPr lang="en-US" dirty="0"/>
              <a:t>Not suitable for deep learning</a:t>
            </a:r>
          </a:p>
          <a:p>
            <a:pPr lvl="1"/>
            <a:r>
              <a:rPr lang="en-US" dirty="0"/>
              <a:t>Limited support for very large datasets</a:t>
            </a:r>
          </a:p>
          <a:p>
            <a:pPr lvl="1"/>
            <a:r>
              <a:rPr lang="en-US" dirty="0"/>
              <a:t>No GPU acceleration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6EA28-01A0-9EDE-80A0-D2D306ADF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33488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7583-980E-4A0B-2CEA-5D178AF2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E2F7-61EA-F92F-BF76-71C37D2FA9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6328959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B846-8594-D06C-7F5B-67F51CB4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69DF9-A42E-F96D-9A4A-6C5D2D7F4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Supervised Learning is when a model learns from </a:t>
            </a:r>
            <a:r>
              <a:rPr lang="en-GB" b="1" dirty="0" err="1">
                <a:highlight>
                  <a:srgbClr val="FFFF00"/>
                </a:highlight>
              </a:rPr>
              <a:t>labeled</a:t>
            </a:r>
            <a:r>
              <a:rPr lang="en-GB" b="1" dirty="0">
                <a:highlight>
                  <a:srgbClr val="FFFF00"/>
                </a:highlight>
              </a:rPr>
              <a:t> data</a:t>
            </a:r>
            <a:r>
              <a:rPr lang="en-GB" dirty="0"/>
              <a:t>, meaning the correct answers are already provided. The model simply </a:t>
            </a:r>
            <a:r>
              <a:rPr lang="en-GB" b="1" dirty="0"/>
              <a:t>learns the pattern</a:t>
            </a:r>
            <a:r>
              <a:rPr lang="en-GB" dirty="0"/>
              <a:t> between input and output.</a:t>
            </a:r>
          </a:p>
          <a:p>
            <a:pPr marL="0" indent="0" algn="l">
              <a:buNone/>
            </a:pPr>
            <a:r>
              <a:rPr lang="en-GB" b="1" dirty="0"/>
              <a:t>Example: </a:t>
            </a:r>
            <a:r>
              <a:rPr lang="en-GB" dirty="0"/>
              <a:t>You give images of cats and dogs </a:t>
            </a:r>
            <a:r>
              <a:rPr lang="en-GB" b="1" dirty="0"/>
              <a:t>with labels</a:t>
            </a:r>
            <a:r>
              <a:rPr lang="en-GB" dirty="0"/>
              <a:t>, and the model learns to identify them.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learn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from inputs to outputs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that the model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predict the label for </a:t>
            </a:r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new, unseen data</a:t>
            </a:r>
          </a:p>
          <a:p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for: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(categorizing data) and regression (predicting continuous values).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B474-3C7B-0323-832A-7927C167F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2944666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E4E6-955C-5208-57DD-C50622720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E375C-0C5E-4D64-2D8A-7A5A042941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01691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FD44-6318-1D81-E7B2-0696D7C1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18FD-E10C-1612-B908-066407C4A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Decision Tree</a:t>
            </a:r>
            <a:r>
              <a:rPr lang="en-GB" dirty="0"/>
              <a:t> is a supervised machine learning algorithm that predicts an output by </a:t>
            </a:r>
            <a:r>
              <a:rPr lang="en-GB" b="1" dirty="0"/>
              <a:t>learning decision rules from data</a:t>
            </a:r>
            <a:r>
              <a:rPr lang="en-GB" dirty="0"/>
              <a:t> and organizing them in a </a:t>
            </a:r>
            <a:r>
              <a:rPr lang="en-GB" b="1" dirty="0"/>
              <a:t>tree-like structure</a:t>
            </a:r>
            <a:r>
              <a:rPr lang="en-GB" dirty="0"/>
              <a:t>. Each internal node represents a </a:t>
            </a:r>
            <a:r>
              <a:rPr lang="en-GB" b="1" dirty="0"/>
              <a:t>test on a feature</a:t>
            </a:r>
            <a:r>
              <a:rPr lang="en-GB" dirty="0"/>
              <a:t>, each branch represents an </a:t>
            </a:r>
            <a:r>
              <a:rPr lang="en-GB" b="1" dirty="0"/>
              <a:t>outcome of the test</a:t>
            </a:r>
            <a:r>
              <a:rPr lang="en-GB" dirty="0"/>
              <a:t>, and each leaf node represents a </a:t>
            </a:r>
            <a:r>
              <a:rPr lang="en-GB" b="1" dirty="0"/>
              <a:t>final prediction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Why Decision Trees are Important</a:t>
            </a:r>
          </a:p>
          <a:p>
            <a:pPr lvl="1"/>
            <a:r>
              <a:rPr lang="en-GB" dirty="0"/>
              <a:t>Mimic </a:t>
            </a:r>
            <a:r>
              <a:rPr lang="en-GB" b="1" dirty="0"/>
              <a:t>human decision-making</a:t>
            </a:r>
            <a:endParaRPr lang="en-GB" dirty="0"/>
          </a:p>
          <a:p>
            <a:pPr lvl="1"/>
            <a:r>
              <a:rPr lang="en-GB" dirty="0"/>
              <a:t>Easily interpretable (rules can be read directly)</a:t>
            </a:r>
          </a:p>
          <a:p>
            <a:pPr lvl="1"/>
            <a:r>
              <a:rPr lang="en-GB" dirty="0"/>
              <a:t>Widely used in </a:t>
            </a:r>
            <a:r>
              <a:rPr lang="en-GB" b="1" dirty="0"/>
              <a:t>AI-based decision systems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1F2E2-7D96-48E9-39B4-52A8FC1FD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38723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FD643-89A7-428E-96FC-4F5DAFBB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5DD8-2564-E427-1D51-9B7A8858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DE87A-966F-FAAE-0775-0BCE1706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Basic Structure of a Decision Tree</a:t>
            </a:r>
          </a:p>
          <a:p>
            <a:pPr lvl="1"/>
            <a:r>
              <a:rPr lang="en-GB" b="1" dirty="0"/>
              <a:t>Root Node</a:t>
            </a:r>
            <a:r>
              <a:rPr lang="en-GB" dirty="0"/>
              <a:t> → First feature used to split data</a:t>
            </a:r>
          </a:p>
          <a:p>
            <a:pPr lvl="1"/>
            <a:r>
              <a:rPr lang="en-GB" b="1" dirty="0"/>
              <a:t>Internal Nodes</a:t>
            </a:r>
            <a:r>
              <a:rPr lang="en-GB" dirty="0"/>
              <a:t> → Feature-based decision points</a:t>
            </a:r>
          </a:p>
          <a:p>
            <a:pPr lvl="1"/>
            <a:r>
              <a:rPr lang="en-GB" b="1" dirty="0"/>
              <a:t>Branches</a:t>
            </a:r>
            <a:r>
              <a:rPr lang="en-GB" dirty="0"/>
              <a:t> → Outcomes of decisions</a:t>
            </a:r>
          </a:p>
          <a:p>
            <a:pPr lvl="1"/>
            <a:r>
              <a:rPr lang="en-GB" b="1" dirty="0"/>
              <a:t>Leaf Nodes</a:t>
            </a:r>
            <a:r>
              <a:rPr lang="en-GB" dirty="0"/>
              <a:t> → Final class or value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a Decision Tree Works (Step-by-Step)</a:t>
            </a:r>
          </a:p>
          <a:p>
            <a:pPr lvl="1"/>
            <a:r>
              <a:rPr lang="en-GB" dirty="0"/>
              <a:t>Start with the full training dataset</a:t>
            </a:r>
          </a:p>
          <a:p>
            <a:pPr lvl="1"/>
            <a:r>
              <a:rPr lang="en-GB" dirty="0"/>
              <a:t>Select the </a:t>
            </a:r>
            <a:r>
              <a:rPr lang="en-GB" b="1" dirty="0"/>
              <a:t>best feature</a:t>
            </a:r>
            <a:r>
              <a:rPr lang="en-GB" dirty="0"/>
              <a:t> to split the data</a:t>
            </a:r>
          </a:p>
          <a:p>
            <a:pPr lvl="1"/>
            <a:r>
              <a:rPr lang="en-GB" dirty="0"/>
              <a:t>Split the dataset into subsets</a:t>
            </a:r>
          </a:p>
          <a:p>
            <a:pPr lvl="1"/>
            <a:r>
              <a:rPr lang="en-GB" dirty="0"/>
              <a:t>Repeat the process for each subset</a:t>
            </a:r>
          </a:p>
          <a:p>
            <a:pPr lvl="1"/>
            <a:r>
              <a:rPr lang="en-GB" dirty="0"/>
              <a:t>Stop when:</a:t>
            </a:r>
          </a:p>
          <a:p>
            <a:pPr lvl="2"/>
            <a:r>
              <a:rPr lang="en-GB" dirty="0"/>
              <a:t>All records belong to the same class</a:t>
            </a:r>
          </a:p>
          <a:p>
            <a:pPr lvl="2"/>
            <a:r>
              <a:rPr lang="en-GB" dirty="0"/>
              <a:t>No features are left</a:t>
            </a:r>
          </a:p>
          <a:p>
            <a:pPr lvl="2"/>
            <a:r>
              <a:rPr lang="en-GB" dirty="0"/>
              <a:t>A stopping condition is met (depth, samples)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A7860-AF0B-EE33-2A80-DFD041612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42013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A82C-9CEF-7A56-CE27-1DC0A6FC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0707-DC78-5245-EAFE-397841896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B40CD-7118-6C45-2D37-BB0613FCC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198B3D-3C92-0A24-5D64-891E603E7992}"/>
              </a:ext>
            </a:extLst>
          </p:cNvPr>
          <p:cNvGraphicFramePr>
            <a:graphicFrameLocks noGrp="1"/>
          </p:cNvGraphicFramePr>
          <p:nvPr/>
        </p:nvGraphicFramePr>
        <p:xfrm>
          <a:off x="727788" y="960121"/>
          <a:ext cx="11101355" cy="5614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271">
                  <a:extLst>
                    <a:ext uri="{9D8B030D-6E8A-4147-A177-3AD203B41FA5}">
                      <a16:colId xmlns:a16="http://schemas.microsoft.com/office/drawing/2014/main" val="2980121693"/>
                    </a:ext>
                  </a:extLst>
                </a:gridCol>
                <a:gridCol w="2220271">
                  <a:extLst>
                    <a:ext uri="{9D8B030D-6E8A-4147-A177-3AD203B41FA5}">
                      <a16:colId xmlns:a16="http://schemas.microsoft.com/office/drawing/2014/main" val="179725635"/>
                    </a:ext>
                  </a:extLst>
                </a:gridCol>
                <a:gridCol w="2220271">
                  <a:extLst>
                    <a:ext uri="{9D8B030D-6E8A-4147-A177-3AD203B41FA5}">
                      <a16:colId xmlns:a16="http://schemas.microsoft.com/office/drawing/2014/main" val="1971942848"/>
                    </a:ext>
                  </a:extLst>
                </a:gridCol>
                <a:gridCol w="2220271">
                  <a:extLst>
                    <a:ext uri="{9D8B030D-6E8A-4147-A177-3AD203B41FA5}">
                      <a16:colId xmlns:a16="http://schemas.microsoft.com/office/drawing/2014/main" val="1799430966"/>
                    </a:ext>
                  </a:extLst>
                </a:gridCol>
                <a:gridCol w="2220271">
                  <a:extLst>
                    <a:ext uri="{9D8B030D-6E8A-4147-A177-3AD203B41FA5}">
                      <a16:colId xmlns:a16="http://schemas.microsoft.com/office/drawing/2014/main" val="233529690"/>
                    </a:ext>
                  </a:extLst>
                </a:gridCol>
              </a:tblGrid>
              <a:tr h="9280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sepal.length</a:t>
                      </a:r>
                      <a:endParaRPr lang="en-US" sz="3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sepal.width</a:t>
                      </a:r>
                      <a:endParaRPr lang="en-US" sz="3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petal.length</a:t>
                      </a:r>
                      <a:endParaRPr lang="en-US" sz="3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petal.width</a:t>
                      </a:r>
                      <a:endParaRPr lang="en-US" sz="3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variety</a:t>
                      </a:r>
                    </a:p>
                  </a:txBody>
                  <a:tcPr marL="9286" marR="9286" marT="9286" marB="0" anchor="ctr"/>
                </a:tc>
                <a:extLst>
                  <a:ext uri="{0D108BD9-81ED-4DB2-BD59-A6C34878D82A}">
                    <a16:rowId xmlns:a16="http://schemas.microsoft.com/office/drawing/2014/main" val="4015496978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345355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06236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58843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96326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84136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6.4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99803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6.9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223103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942339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7.6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6.6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338974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33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67075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E6657-3C4C-479F-AD2D-74CC7462F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Decision Trees">
            <a:extLst>
              <a:ext uri="{FF2B5EF4-FFF2-40B4-BE49-F238E27FC236}">
                <a16:creationId xmlns:a16="http://schemas.microsoft.com/office/drawing/2014/main" id="{95C18ED5-BD46-F0C4-3BB1-7C7B5ABD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81" y="212225"/>
            <a:ext cx="8456728" cy="65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5284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C066-B27D-AA38-885C-2397EF3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Lecture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D9A2-03FB-796F-DEE1-8BF6927A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Advanced ML Algorithms – I:</a:t>
            </a:r>
          </a:p>
          <a:p>
            <a:pPr lvl="1"/>
            <a:r>
              <a:rPr lang="en-GB" dirty="0"/>
              <a:t>Supervised Learning</a:t>
            </a:r>
          </a:p>
          <a:p>
            <a:pPr lvl="2"/>
            <a:r>
              <a:rPr lang="en-GB" dirty="0"/>
              <a:t>Decision Trees</a:t>
            </a:r>
          </a:p>
          <a:p>
            <a:pPr lvl="2"/>
            <a:r>
              <a:rPr lang="en-GB" dirty="0"/>
              <a:t>Random Forests</a:t>
            </a:r>
          </a:p>
          <a:p>
            <a:pPr lvl="2"/>
            <a:r>
              <a:rPr lang="en-GB" dirty="0"/>
              <a:t>Support Vector Machines (SVM)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Advanced Machine Learning Algorithms – II:</a:t>
            </a:r>
          </a:p>
          <a:p>
            <a:pPr lvl="1"/>
            <a:r>
              <a:rPr lang="en-GB" dirty="0"/>
              <a:t>Unsupervised Learning</a:t>
            </a:r>
          </a:p>
          <a:p>
            <a:pPr lvl="2"/>
            <a:r>
              <a:rPr lang="en-GB" dirty="0"/>
              <a:t>K-Means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9F48D-8FC8-EA4C-9F18-AB41CC3B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z="1800" b="1" noProof="0" smtClean="0"/>
              <a:pPr/>
              <a:t>2</a:t>
            </a:fld>
            <a:endParaRPr lang="en-US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1572776502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7CD614-AA8C-C957-4706-313BCDCF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9" y="133346"/>
            <a:ext cx="11207578" cy="55774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06CC4-4124-C7AE-2DD0-D031FE04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5850293"/>
            <a:ext cx="11856523" cy="84346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Research Title: Russian Court Decisions Data Analysis Using Distributed Computing and Machine Learning to Improve Lawmaking and Law Enforcement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A decision tree for predicting the size of the penalties under article... | Download Scientific Diagram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AAD6A-91F4-C874-E0F5-FA2390A38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31840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8B800-BD37-0709-FC2A-A3B4F3E4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6192415"/>
            <a:ext cx="11856523" cy="501347"/>
          </a:xfrm>
        </p:spPr>
        <p:txBody>
          <a:bodyPr/>
          <a:lstStyle/>
          <a:p>
            <a:r>
              <a:rPr lang="en-GB" dirty="0">
                <a:hlinkClick r:id="rId2"/>
              </a:rPr>
              <a:t>output_57_0_livyu1.png (5473×2481)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F02B-A3AB-8398-C891-43812D650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01D1D-FBF2-0510-8839-BCE70F07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" y="463371"/>
            <a:ext cx="12192000" cy="55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9333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0BA3-13DC-C3CD-11BF-79F11000D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8EA5-83AD-317C-CEF6-7283C096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 (</a:t>
            </a:r>
            <a:r>
              <a:rPr lang="en-GB" dirty="0"/>
              <a:t>Feature Selection Criteria)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17E605-829F-C65E-99A6-D49C9C778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1. Entropy</a:t>
                </a:r>
              </a:p>
              <a:p>
                <a:pPr lvl="1"/>
                <a:r>
                  <a:rPr lang="en-US" dirty="0"/>
                  <a:t>Measures </a:t>
                </a:r>
                <a:r>
                  <a:rPr lang="en-US" b="1" dirty="0"/>
                  <a:t>impurity or randomness</a:t>
                </a:r>
                <a:r>
                  <a:rPr lang="en-US" dirty="0"/>
                  <a:t> in data.</a:t>
                </a:r>
              </a:p>
              <a:p>
                <a:pPr lvl="1"/>
                <a:r>
                  <a:rPr lang="en-US" dirty="0"/>
                  <a:t>High entropy → mixed classes</a:t>
                </a:r>
              </a:p>
              <a:p>
                <a:pPr lvl="1"/>
                <a:r>
                  <a:rPr lang="en-US" dirty="0"/>
                  <a:t>Low entropy → pure classes</a:t>
                </a:r>
              </a:p>
              <a:p>
                <a:pPr lvl="1"/>
                <a:r>
                  <a:rPr lang="en-US" dirty="0"/>
                  <a:t>Formula: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SA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/>
                          </m:func>
                        </m:e>
                        <m:sub>
                          <m:r>
                            <a:rPr lang="ar-SA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SA" dirty="0">
                  <a:solidFill>
                    <a:srgbClr val="EE000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2. Information Gain</a:t>
                </a:r>
              </a:p>
              <a:p>
                <a:pPr lvl="1"/>
                <a:r>
                  <a:rPr lang="en-US" dirty="0"/>
                  <a:t>Measures how much entropy is </a:t>
                </a:r>
                <a:r>
                  <a:rPr lang="en-US" b="1" dirty="0"/>
                  <a:t>reduced</a:t>
                </a:r>
                <a:r>
                  <a:rPr lang="en-US" dirty="0"/>
                  <a:t> after a split.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m:rPr>
                          <m:nor/>
                        </m:rPr>
                        <a:rPr lang="en-US" i="1">
                          <a:solidFill>
                            <a:srgbClr val="EE0000"/>
                          </a:solidFill>
                        </a:rPr>
                        <m:t> </m:t>
                      </m:r>
                      <m:r>
                        <a:rPr lang="en-US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ar-SA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nary>
                      <m:r>
                        <a:rPr lang="ar-SA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𝑛𝑡𝑟𝑜𝑝𝑦</m:t>
                      </m:r>
                      <m:d>
                        <m:dPr>
                          <m:ctrlP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𝑖𝑙𝑑𝑟𝑒𝑛</m:t>
                          </m:r>
                        </m:e>
                      </m:d>
                    </m:oMath>
                  </m:oMathPara>
                </a14:m>
                <a:endParaRPr lang="ar-SA" b="0" dirty="0">
                  <a:solidFill>
                    <a:srgbClr val="EE0000"/>
                  </a:solidFill>
                </a:endParaRPr>
              </a:p>
              <a:p>
                <a:pPr lvl="1"/>
                <a:r>
                  <a:rPr lang="en-US" dirty="0"/>
                  <a:t>Feature with </a:t>
                </a:r>
                <a:r>
                  <a:rPr lang="en-US" b="1" dirty="0"/>
                  <a:t>highest information gain</a:t>
                </a:r>
                <a:r>
                  <a:rPr lang="en-US" dirty="0"/>
                  <a:t> is selected.</a:t>
                </a:r>
              </a:p>
              <a:p>
                <a:pPr marL="0" indent="0">
                  <a:buNone/>
                </a:pPr>
                <a:r>
                  <a:rPr lang="en-US" b="1" dirty="0"/>
                  <a:t>3. Gini Index</a:t>
                </a:r>
              </a:p>
              <a:p>
                <a:pPr lvl="1"/>
                <a:r>
                  <a:rPr lang="en-US" dirty="0"/>
                  <a:t>Measures probability of incorrect classification.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ar-SA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SA" i="1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SA">
                                  <a:solidFill>
                                    <a:srgbClr val="EE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ar-SA" dirty="0">
                  <a:solidFill>
                    <a:srgbClr val="EE0000"/>
                  </a:solidFill>
                </a:endParaRPr>
              </a:p>
              <a:p>
                <a:pPr lvl="1"/>
                <a:r>
                  <a:rPr lang="en-US" dirty="0"/>
                  <a:t>Lower Gini → better split</a:t>
                </a:r>
              </a:p>
              <a:p>
                <a:pPr lvl="1"/>
                <a:r>
                  <a:rPr lang="en-US" dirty="0"/>
                  <a:t>Commonly used in </a:t>
                </a:r>
                <a:r>
                  <a:rPr lang="en-US" b="1" dirty="0"/>
                  <a:t>CART</a:t>
                </a:r>
                <a:r>
                  <a:rPr lang="en-US" dirty="0"/>
                  <a:t> trees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17E605-829F-C65E-99A6-D49C9C778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80795-3C7E-7584-7B2A-42F69CCEE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36248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0F5F-9ADD-8C17-4320-A840940C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4A77-5634-F492-58A5-05E8DC20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78C45-70FA-3EB7-B67E-0CAF97FE5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Overfitting in Decision Trees</a:t>
            </a:r>
          </a:p>
          <a:p>
            <a:pPr lvl="1"/>
            <a:r>
              <a:rPr lang="en-GB" dirty="0"/>
              <a:t>Decision Trees tend to </a:t>
            </a:r>
            <a:r>
              <a:rPr lang="en-GB" b="1" dirty="0"/>
              <a:t>overfit</a:t>
            </a:r>
            <a:r>
              <a:rPr lang="en-GB" dirty="0"/>
              <a:t> because they try to fit training data perfectly.</a:t>
            </a:r>
          </a:p>
          <a:p>
            <a:pPr marL="457200" lvl="1" indent="0">
              <a:buNone/>
            </a:pPr>
            <a:r>
              <a:rPr lang="en-GB" b="1" dirty="0"/>
              <a:t>Signs of Overfitting</a:t>
            </a:r>
          </a:p>
          <a:p>
            <a:pPr lvl="1"/>
            <a:r>
              <a:rPr lang="en-GB" dirty="0"/>
              <a:t>Very deep tree</a:t>
            </a:r>
          </a:p>
          <a:p>
            <a:pPr lvl="1"/>
            <a:r>
              <a:rPr lang="en-GB" dirty="0"/>
              <a:t>High training accuracy, low testing accuracy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b="1" dirty="0"/>
              <a:t>Techniques to Control Overfitting</a:t>
            </a:r>
          </a:p>
          <a:p>
            <a:pPr marL="457200" lvl="1" indent="0">
              <a:buNone/>
            </a:pPr>
            <a:r>
              <a:rPr lang="en-GB" b="1" dirty="0"/>
              <a:t>1. Pre-Pruning</a:t>
            </a:r>
          </a:p>
          <a:p>
            <a:pPr lvl="2"/>
            <a:r>
              <a:rPr lang="en-GB" dirty="0"/>
              <a:t>Stop tree growth early:</a:t>
            </a:r>
          </a:p>
          <a:p>
            <a:pPr lvl="2"/>
            <a:r>
              <a:rPr lang="en-GB" dirty="0"/>
              <a:t>Limit depth</a:t>
            </a:r>
          </a:p>
          <a:p>
            <a:pPr lvl="2"/>
            <a:r>
              <a:rPr lang="en-GB" dirty="0"/>
              <a:t>Set minimum samples per split</a:t>
            </a:r>
          </a:p>
          <a:p>
            <a:pPr marL="457200" lvl="1" indent="0">
              <a:buNone/>
            </a:pPr>
            <a:r>
              <a:rPr lang="en-GB" b="1" dirty="0"/>
              <a:t>2. Post-Pruning</a:t>
            </a:r>
          </a:p>
          <a:p>
            <a:pPr lvl="2"/>
            <a:r>
              <a:rPr lang="en-GB" dirty="0"/>
              <a:t>Grow full tree, then remove unnecessary branches.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2CB55-4A53-3DF1-6717-F918683C1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83751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C292-70A3-FB11-5CC7-CE5D8609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8B48-DF6D-2540-4913-AF9EB836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819E-21B9-FF5C-1C75-913994875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Advantages of Decision Trees</a:t>
            </a:r>
          </a:p>
          <a:p>
            <a:pPr lvl="1"/>
            <a:r>
              <a:rPr lang="en-GB" dirty="0"/>
              <a:t>Easy to understand and visualize</a:t>
            </a:r>
          </a:p>
          <a:p>
            <a:pPr lvl="1"/>
            <a:r>
              <a:rPr lang="en-GB" dirty="0"/>
              <a:t>Handles numerical and categorical data</a:t>
            </a:r>
          </a:p>
          <a:p>
            <a:pPr lvl="1"/>
            <a:r>
              <a:rPr lang="en-GB" dirty="0"/>
              <a:t>No need for normalization or scaling</a:t>
            </a:r>
          </a:p>
          <a:p>
            <a:pPr lvl="1"/>
            <a:r>
              <a:rPr lang="en-GB" dirty="0"/>
              <a:t>Works well with missing values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Disadvantages of Decision Trees</a:t>
            </a:r>
          </a:p>
          <a:p>
            <a:pPr lvl="1"/>
            <a:r>
              <a:rPr lang="en-GB" dirty="0"/>
              <a:t>Sensitive to small data changes</a:t>
            </a:r>
          </a:p>
          <a:p>
            <a:pPr lvl="1"/>
            <a:r>
              <a:rPr lang="en-GB" dirty="0"/>
              <a:t>Can create biased trees with imbalanced data</a:t>
            </a:r>
          </a:p>
          <a:p>
            <a:pPr lvl="1"/>
            <a:r>
              <a:rPr lang="en-GB" dirty="0"/>
              <a:t>Less accurate than ensemble methods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8AB68-399E-496A-E4FD-B3D83F609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3917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2042E-6B3C-C356-390F-3B0623B5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776-8E61-0FEA-3CD7-D0FEB26F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 (</a:t>
            </a:r>
            <a:r>
              <a:rPr lang="en-GB" dirty="0"/>
              <a:t>Python code for </a:t>
            </a:r>
            <a:r>
              <a:rPr lang="en-GB" dirty="0">
                <a:highlight>
                  <a:srgbClr val="FFFF00"/>
                </a:highlight>
              </a:rPr>
              <a:t>Classification</a:t>
            </a:r>
            <a:r>
              <a:rPr lang="en-GB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0D987-042B-B435-1C02-FC7AEE9A8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sklearn.tree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DecisionTreeClassifier</a:t>
            </a:r>
            <a:endParaRPr lang="en-GB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 Create a fully customizable Decision Tree object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6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dt_model</a:t>
            </a:r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DecisionTreeClassifier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criterion="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gini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",          # "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gini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" or "entropy"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splitter="best",           # "best" or "random"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max_depth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=5,               # Maximum depth of the tree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min_samples_split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=4,       # Minimum samples required to split a node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min_samples_leaf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=2,        # Minimum samples required at a leaf node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max_features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=None,       # Number of features to consider at each split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random_state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=42,           # For reproducibility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class_weight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=None          # Handle class imbalance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2466F-93C7-0742-5633-DEFC9996D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144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A53E2-374A-96CE-9A4A-361D53D11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01C1-7F05-81BC-6D6E-5C989FA7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 (</a:t>
            </a:r>
            <a:r>
              <a:rPr lang="en-GB" dirty="0"/>
              <a:t>Python code for </a:t>
            </a:r>
            <a:r>
              <a:rPr lang="en-GB" dirty="0">
                <a:highlight>
                  <a:srgbClr val="FF00FF"/>
                </a:highlight>
              </a:rPr>
              <a:t>Regression</a:t>
            </a:r>
            <a:r>
              <a:rPr lang="en-GB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E216-BBE3-1D9E-97AE-A4C2E1D57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GB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sklearn.tree</a:t>
            </a:r>
            <a:r>
              <a:rPr lang="en-GB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GB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DecisionTreeRegressor</a:t>
            </a:r>
            <a:endParaRPr lang="en-GB" sz="22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2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32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dt_regressor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DecisionTreeRegressor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criterion="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squared_error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max_depth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=6,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min_samples_split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=5,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min_samples_leaf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=3,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random_state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=42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464A9-9A27-D6D8-A9AB-552D4FCF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74606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68CE-570F-908B-7975-28F4B67B4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B3CF7-E3F2-959F-8563-3104847B0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86590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15649-2E38-D53D-590B-4B2B48730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D6C4-2181-B505-1E90-098341CE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7525-E568-AAD3-8D96-3548F461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Random Forest is an </a:t>
            </a:r>
            <a:r>
              <a:rPr lang="en-GB" b="1" dirty="0"/>
              <a:t>ensemble learning algorithm</a:t>
            </a:r>
            <a:r>
              <a:rPr lang="en-GB" dirty="0"/>
              <a:t> that builds </a:t>
            </a:r>
            <a:r>
              <a:rPr lang="en-GB" b="1" dirty="0"/>
              <a:t>multiple Decision Trees</a:t>
            </a:r>
            <a:r>
              <a:rPr lang="en-GB" dirty="0"/>
              <a:t> and combines their outputs to produce a </a:t>
            </a:r>
            <a:r>
              <a:rPr lang="en-GB" b="1" dirty="0"/>
              <a:t>more accurate and stable prediction</a:t>
            </a:r>
            <a:r>
              <a:rPr lang="en-GB" dirty="0"/>
              <a:t>. Instead of relying on a single tree (which may overfit), Random Forest </a:t>
            </a:r>
            <a:r>
              <a:rPr lang="en-GB" b="1" dirty="0">
                <a:highlight>
                  <a:srgbClr val="FFFF00"/>
                </a:highlight>
              </a:rPr>
              <a:t>aggregates the decisions of many trees</a:t>
            </a:r>
            <a:r>
              <a:rPr lang="en-GB" dirty="0">
                <a:highlight>
                  <a:srgbClr val="FFFF00"/>
                </a:highlight>
              </a:rPr>
              <a:t>.</a:t>
            </a:r>
          </a:p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r>
              <a:rPr lang="en-GB" b="1" dirty="0"/>
              <a:t>For better understanding</a:t>
            </a:r>
          </a:p>
          <a:p>
            <a:pPr marL="457200" lvl="1" indent="0">
              <a:buNone/>
            </a:pPr>
            <a:r>
              <a:rPr lang="en-GB" i="1" dirty="0">
                <a:highlight>
                  <a:srgbClr val="C0C0C0"/>
                </a:highlight>
              </a:rPr>
              <a:t>Many weak models together can form a strong model.</a:t>
            </a:r>
            <a:endParaRPr lang="en-GB" dirty="0">
              <a:highlight>
                <a:srgbClr val="C0C0C0"/>
              </a:highlight>
            </a:endParaRPr>
          </a:p>
          <a:p>
            <a:pPr lvl="1"/>
            <a:r>
              <a:rPr lang="en-GB" dirty="0"/>
              <a:t>Each tree:</a:t>
            </a:r>
          </a:p>
          <a:p>
            <a:pPr lvl="2"/>
            <a:r>
              <a:rPr lang="en-GB" dirty="0"/>
              <a:t>Is trained on a </a:t>
            </a:r>
            <a:r>
              <a:rPr lang="en-GB" b="1" dirty="0">
                <a:highlight>
                  <a:srgbClr val="C0C0C0"/>
                </a:highlight>
              </a:rPr>
              <a:t>random subset of data</a:t>
            </a:r>
            <a:endParaRPr lang="en-GB" dirty="0">
              <a:highlight>
                <a:srgbClr val="C0C0C0"/>
              </a:highlight>
            </a:endParaRPr>
          </a:p>
          <a:p>
            <a:pPr lvl="2"/>
            <a:r>
              <a:rPr lang="en-GB" dirty="0"/>
              <a:t>Uses a </a:t>
            </a:r>
            <a:r>
              <a:rPr lang="en-GB" b="1" dirty="0"/>
              <a:t>random subset of features</a:t>
            </a:r>
            <a:endParaRPr lang="en-GB" dirty="0"/>
          </a:p>
          <a:p>
            <a:pPr lvl="2"/>
            <a:r>
              <a:rPr lang="en-GB" dirty="0"/>
              <a:t>Makes an </a:t>
            </a:r>
            <a:r>
              <a:rPr lang="en-GB" b="1" dirty="0"/>
              <a:t>independent prediction</a:t>
            </a:r>
            <a:endParaRPr lang="en-GB" dirty="0"/>
          </a:p>
          <a:p>
            <a:pPr lvl="1"/>
            <a:r>
              <a:rPr lang="en-GB" dirty="0"/>
              <a:t>Final result:</a:t>
            </a:r>
          </a:p>
          <a:p>
            <a:pPr lvl="2"/>
            <a:r>
              <a:rPr lang="en-GB" b="1" dirty="0"/>
              <a:t>Classification</a:t>
            </a:r>
            <a:r>
              <a:rPr lang="en-GB" dirty="0"/>
              <a:t> → Majority voting</a:t>
            </a:r>
          </a:p>
          <a:p>
            <a:pPr lvl="2"/>
            <a:r>
              <a:rPr lang="en-GB" b="1" dirty="0"/>
              <a:t>Regression</a:t>
            </a:r>
            <a:r>
              <a:rPr lang="en-GB" dirty="0"/>
              <a:t> → Average of predictions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08F9C-947A-196F-A4C5-8A1EDC18F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63987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F454F-B505-38A1-B397-C493F3E4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E6A4-1192-B011-1F28-1A5AA30C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78F03-F10C-0C49-A760-F4CD0BF38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Random Forest Working (Step-by-Step)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Bootstrap Sampling</a:t>
            </a:r>
            <a:endParaRPr lang="en-GB" dirty="0"/>
          </a:p>
          <a:p>
            <a:pPr lvl="2"/>
            <a:r>
              <a:rPr lang="en-GB" dirty="0"/>
              <a:t>Randomly select samples from the training data </a:t>
            </a:r>
            <a:r>
              <a:rPr lang="en-GB" b="1" dirty="0"/>
              <a:t>with replacement</a:t>
            </a:r>
            <a:endParaRPr lang="en-GB" dirty="0"/>
          </a:p>
          <a:p>
            <a:pPr lvl="2"/>
            <a:r>
              <a:rPr lang="en-GB" dirty="0"/>
              <a:t>Each tree gets a different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Random Feature Selection</a:t>
            </a:r>
            <a:endParaRPr lang="en-GB" dirty="0"/>
          </a:p>
          <a:p>
            <a:pPr lvl="2"/>
            <a:r>
              <a:rPr lang="en-GB" dirty="0"/>
              <a:t>At each split, only a </a:t>
            </a:r>
            <a:r>
              <a:rPr lang="en-GB" b="1" dirty="0"/>
              <a:t>subset of features</a:t>
            </a:r>
            <a:r>
              <a:rPr lang="en-GB" dirty="0"/>
              <a:t> is considered</a:t>
            </a:r>
          </a:p>
          <a:p>
            <a:pPr lvl="2"/>
            <a:r>
              <a:rPr lang="en-GB" dirty="0"/>
              <a:t>Reduces correlation between trees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Tree Construction</a:t>
            </a:r>
            <a:endParaRPr lang="en-GB" dirty="0"/>
          </a:p>
          <a:p>
            <a:pPr lvl="2"/>
            <a:r>
              <a:rPr lang="en-GB" dirty="0"/>
              <a:t>Each tree grows independently (usually unpruned)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Prediction Aggregation</a:t>
            </a:r>
            <a:endParaRPr lang="en-GB" dirty="0"/>
          </a:p>
          <a:p>
            <a:pPr lvl="2"/>
            <a:r>
              <a:rPr lang="en-GB" dirty="0"/>
              <a:t>Combine predictions from all trees</a:t>
            </a:r>
          </a:p>
          <a:p>
            <a:pPr lvl="2"/>
            <a:r>
              <a:rPr lang="en-GB" dirty="0"/>
              <a:t>Improves accuracy and robustness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9B435-AC11-F362-51D5-E72DFA5C2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85618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E8BE-D983-7779-181C-2C18524C9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469578"/>
            <a:ext cx="11073384" cy="1878487"/>
          </a:xfrm>
        </p:spPr>
        <p:txBody>
          <a:bodyPr>
            <a:normAutofit/>
          </a:bodyPr>
          <a:lstStyle/>
          <a:p>
            <a:r>
              <a:rPr lang="en-GB" dirty="0"/>
              <a:t>Scikit-learn (</a:t>
            </a:r>
            <a:r>
              <a:rPr lang="en-GB" dirty="0" err="1"/>
              <a:t>sklearn</a:t>
            </a:r>
            <a:r>
              <a:rPr lang="en-GB" dirty="0"/>
              <a:t>) – Python Machine Learning Library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8672B-68EC-89B0-FBDD-1FC6ECF75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08638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E639E-BE3E-96AF-B9DB-985229B10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0D99-A938-68DE-2C63-567E7CF5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A16B9-07FF-291E-DFFB-54469A2D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Key Parameters (Python programming </a:t>
            </a:r>
            <a:r>
              <a:rPr lang="en-US" b="1" dirty="0" err="1"/>
              <a:t>languag</a:t>
            </a:r>
            <a:r>
              <a:rPr lang="en-US" b="1" dirty="0"/>
              <a:t>) </a:t>
            </a:r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sklearn.ensemble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RandomForestClassifier</a:t>
            </a: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rf_model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RandomForestClassifier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n_estimators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=100,        # Number of trees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criterion="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gini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",        # "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gini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" or "entropy"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max_depth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=6,             # Control overfitting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min_samples_split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=5,     # Minimum samples to split a node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min_samples_leaf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=2,      # Minimum samples at leaf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max_features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="sqrt",     # Number of features per split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bootstrap=True,          # Use bootstrap samples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random_state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=42,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n_jobs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=-1                # Use all CPU cores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326D9-16CF-1C78-15E4-41BE7F89A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76170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3E570-DFB6-7588-EDFB-1632534D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1F2D-5BC0-C1A4-B5E9-E1CB727A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7634B-C320-171E-E4B1-149FF6621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Advantages</a:t>
            </a:r>
          </a:p>
          <a:p>
            <a:pPr lvl="1"/>
            <a:r>
              <a:rPr lang="en-GB" dirty="0"/>
              <a:t>High accuracy</a:t>
            </a:r>
          </a:p>
          <a:p>
            <a:pPr lvl="1"/>
            <a:r>
              <a:rPr lang="en-GB" dirty="0"/>
              <a:t>Reduces overfitting</a:t>
            </a:r>
          </a:p>
          <a:p>
            <a:pPr lvl="1"/>
            <a:r>
              <a:rPr lang="en-GB" dirty="0"/>
              <a:t>Works well with large datasets</a:t>
            </a:r>
          </a:p>
          <a:p>
            <a:pPr lvl="1"/>
            <a:r>
              <a:rPr lang="en-GB" dirty="0"/>
              <a:t>Handles missing values and noise</a:t>
            </a:r>
          </a:p>
          <a:p>
            <a:pPr lvl="1"/>
            <a:r>
              <a:rPr lang="en-GB" dirty="0"/>
              <a:t>Suitable for both classification and regression</a:t>
            </a:r>
          </a:p>
          <a:p>
            <a:pPr marL="0" indent="0">
              <a:buNone/>
            </a:pPr>
            <a:r>
              <a:rPr lang="en-GB" b="1" dirty="0"/>
              <a:t>Limitations or Disadvantages</a:t>
            </a:r>
          </a:p>
          <a:p>
            <a:pPr lvl="1"/>
            <a:r>
              <a:rPr lang="en-GB" dirty="0"/>
              <a:t>Computationally expensive</a:t>
            </a:r>
          </a:p>
          <a:p>
            <a:pPr lvl="1"/>
            <a:r>
              <a:rPr lang="en-GB" dirty="0"/>
              <a:t>Less interpretable than a single tree</a:t>
            </a:r>
          </a:p>
          <a:p>
            <a:pPr lvl="1"/>
            <a:r>
              <a:rPr lang="en-GB" dirty="0"/>
              <a:t>Large models consume more memory</a:t>
            </a:r>
          </a:p>
          <a:p>
            <a:pPr marL="0" indent="0">
              <a:buNone/>
            </a:pPr>
            <a:r>
              <a:rPr lang="en-GB" b="1" dirty="0"/>
              <a:t>Real-World Applications</a:t>
            </a:r>
          </a:p>
          <a:p>
            <a:pPr lvl="1"/>
            <a:r>
              <a:rPr lang="en-GB" dirty="0"/>
              <a:t>Fraud detection in banking</a:t>
            </a:r>
          </a:p>
          <a:p>
            <a:pPr lvl="1"/>
            <a:r>
              <a:rPr lang="en-GB" dirty="0"/>
              <a:t>Medical diagnosis</a:t>
            </a:r>
          </a:p>
          <a:p>
            <a:pPr lvl="1"/>
            <a:r>
              <a:rPr lang="en-GB" dirty="0"/>
              <a:t>Credit scoring systems</a:t>
            </a:r>
          </a:p>
          <a:p>
            <a:pPr lvl="1"/>
            <a:r>
              <a:rPr lang="en-GB" dirty="0"/>
              <a:t>Intrusion detection (Cyber Security)</a:t>
            </a:r>
          </a:p>
          <a:p>
            <a:pPr lvl="1"/>
            <a:r>
              <a:rPr lang="en-GB" dirty="0"/>
              <a:t>Recommendation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2612-5017-17A2-AA47-1625B2E93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14808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02193-A821-BF36-60FC-C175ECE2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52A8-3141-273F-831E-322C6472C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Random-Forest.webp">
            <a:extLst>
              <a:ext uri="{FF2B5EF4-FFF2-40B4-BE49-F238E27FC236}">
                <a16:creationId xmlns:a16="http://schemas.microsoft.com/office/drawing/2014/main" id="{39F22AE2-9336-3564-0836-E60CFA85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6" y="375243"/>
            <a:ext cx="11957819" cy="59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6779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0176D-B977-9DE0-04E5-0F1866FAF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11320-2086-DF49-B0D0-34370157D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D686D-DA34-9EED-8311-53D8633D4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8" y="272599"/>
            <a:ext cx="11995143" cy="59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22375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0D6B-ABDA-4598-06C2-D747FF20D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04465-F07F-C2DC-D781-2EE225C1AF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86975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FB288-C9B4-4002-AFD0-4FBCEB9E7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BADB-127D-858F-3FB0-B60E72C5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8C29-D8BC-9AC8-33CE-AAD106C7E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Support Vector Machine (SVM) is a </a:t>
            </a:r>
            <a:r>
              <a:rPr lang="en-GB" b="1" dirty="0"/>
              <a:t>supervised learning algorithm</a:t>
            </a:r>
            <a:r>
              <a:rPr lang="en-GB" dirty="0"/>
              <a:t> used for </a:t>
            </a:r>
            <a:r>
              <a:rPr lang="en-GB" b="1" dirty="0"/>
              <a:t>classification and regression</a:t>
            </a:r>
            <a:r>
              <a:rPr lang="en-GB" dirty="0"/>
              <a:t> that finds an </a:t>
            </a:r>
            <a:r>
              <a:rPr lang="en-GB" b="1" dirty="0"/>
              <a:t>optimal boundary (hyperplane)</a:t>
            </a:r>
            <a:r>
              <a:rPr lang="en-GB" dirty="0"/>
              <a:t> to separate data points of different classes. The key idea is to </a:t>
            </a:r>
            <a:r>
              <a:rPr lang="en-GB" b="1" dirty="0"/>
              <a:t>maximize the margin</a:t>
            </a:r>
            <a:r>
              <a:rPr lang="en-GB" dirty="0"/>
              <a:t> between different classes.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b="1" dirty="0"/>
              <a:t>Margin in SVM</a:t>
            </a:r>
          </a:p>
          <a:p>
            <a:pPr lvl="1"/>
            <a:r>
              <a:rPr lang="en-GB" b="1" dirty="0"/>
              <a:t>Margin</a:t>
            </a:r>
            <a:r>
              <a:rPr lang="en-GB" dirty="0"/>
              <a:t> = Distance between hyperplane and nearest data points</a:t>
            </a:r>
          </a:p>
          <a:p>
            <a:pPr lvl="1"/>
            <a:r>
              <a:rPr lang="en-GB" b="1" dirty="0"/>
              <a:t>Larger margin → better generalization</a:t>
            </a:r>
            <a:endParaRPr lang="en-GB" dirty="0"/>
          </a:p>
          <a:p>
            <a:pPr lvl="1"/>
            <a:r>
              <a:rPr lang="en-GB" dirty="0"/>
              <a:t>SVM is known as a </a:t>
            </a:r>
            <a:r>
              <a:rPr lang="en-GB" b="1" dirty="0"/>
              <a:t>maximum margin classifier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F000-69D0-2D93-C000-C0B26C015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78158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45A9-1D5B-9A3B-D6AD-FE9D8523B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F6DC-CFF6-A63E-F841-7A71FC2D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2FFFA-2EC1-4D09-4350-C4FA1AA6F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 descr="Understanding Support Vector Machines (SVM): A Beginner's Guide with  Real-World Examples | by Mohit Janbandhu | Medium">
            <a:extLst>
              <a:ext uri="{FF2B5EF4-FFF2-40B4-BE49-F238E27FC236}">
                <a16:creationId xmlns:a16="http://schemas.microsoft.com/office/drawing/2014/main" id="{BAAD524A-4452-5E53-0525-D8189F31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2" r="4314"/>
          <a:stretch>
            <a:fillRect/>
          </a:stretch>
        </p:blipFill>
        <p:spPr>
          <a:xfrm>
            <a:off x="1177732" y="960121"/>
            <a:ext cx="10233607" cy="58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9689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4B42-1C1B-48FE-FEEC-F1D8EF1FD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A9852-3445-7D43-C0B6-C70CDA26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5EC7D-F583-2ED0-1B44-0F7DF371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How SVM Works (Step-by-Step)</a:t>
            </a:r>
          </a:p>
          <a:p>
            <a:pPr lvl="1"/>
            <a:r>
              <a:rPr lang="en-GB" b="1" dirty="0"/>
              <a:t>Plot the Data</a:t>
            </a:r>
            <a:endParaRPr lang="en-GB" dirty="0"/>
          </a:p>
          <a:p>
            <a:pPr lvl="2"/>
            <a:r>
              <a:rPr lang="en-GB" dirty="0"/>
              <a:t>Each data point is represented in feature space</a:t>
            </a:r>
          </a:p>
          <a:p>
            <a:pPr lvl="1"/>
            <a:r>
              <a:rPr lang="en-GB" b="1" dirty="0"/>
              <a:t>Find Possible Decision Boundaries</a:t>
            </a:r>
            <a:endParaRPr lang="en-GB" dirty="0"/>
          </a:p>
          <a:p>
            <a:pPr lvl="2"/>
            <a:r>
              <a:rPr lang="en-GB" dirty="0"/>
              <a:t>Many lines (or planes) can separate classes</a:t>
            </a:r>
          </a:p>
          <a:p>
            <a:pPr lvl="1"/>
            <a:r>
              <a:rPr lang="en-GB" b="1" dirty="0"/>
              <a:t>Select the Optimal Hyperplane</a:t>
            </a:r>
            <a:endParaRPr lang="en-GB" dirty="0"/>
          </a:p>
          <a:p>
            <a:pPr lvl="2"/>
            <a:r>
              <a:rPr lang="en-GB" dirty="0"/>
              <a:t>SVM chooses the boundary with </a:t>
            </a:r>
            <a:r>
              <a:rPr lang="en-GB" b="1" dirty="0"/>
              <a:t>maximum margin</a:t>
            </a:r>
            <a:endParaRPr lang="en-GB" dirty="0"/>
          </a:p>
          <a:p>
            <a:pPr lvl="1"/>
            <a:r>
              <a:rPr lang="en-GB" b="1" dirty="0"/>
              <a:t>Identify Support Vectors</a:t>
            </a:r>
            <a:endParaRPr lang="en-GB" dirty="0"/>
          </a:p>
          <a:p>
            <a:pPr lvl="2"/>
            <a:r>
              <a:rPr lang="en-GB" dirty="0"/>
              <a:t>Points closest to the hyperplane</a:t>
            </a:r>
          </a:p>
          <a:p>
            <a:pPr lvl="2"/>
            <a:r>
              <a:rPr lang="en-GB" dirty="0"/>
              <a:t>They control the position of the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3DA17-22CA-6502-4C28-4B38094EA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78640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D4CA8-CAC6-2A03-A5A8-06129BEF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618E-ED8B-71EB-B5F8-651508A0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124DE-5E7A-9755-BFA4-36786EF6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Types of SVM</a:t>
            </a:r>
          </a:p>
          <a:p>
            <a:pPr lvl="1"/>
            <a:r>
              <a:rPr lang="en-US" b="1" dirty="0"/>
              <a:t>Linear SVM</a:t>
            </a:r>
          </a:p>
          <a:p>
            <a:pPr lvl="2"/>
            <a:r>
              <a:rPr lang="en-US" dirty="0"/>
              <a:t>Used when data is </a:t>
            </a:r>
            <a:r>
              <a:rPr lang="en-US" b="1" dirty="0"/>
              <a:t>linearly separable</a:t>
            </a:r>
            <a:endParaRPr lang="en-US" dirty="0"/>
          </a:p>
          <a:p>
            <a:pPr lvl="2"/>
            <a:r>
              <a:rPr lang="en-US" dirty="0"/>
              <a:t>Straight line (2D), plane (3D), hyperplane (higher dimensions)</a:t>
            </a:r>
          </a:p>
          <a:p>
            <a:pPr lvl="1"/>
            <a:r>
              <a:rPr lang="en-US" b="1" dirty="0"/>
              <a:t>Non-Linear SVM</a:t>
            </a:r>
          </a:p>
          <a:p>
            <a:pPr lvl="2"/>
            <a:r>
              <a:rPr lang="en-US" dirty="0"/>
              <a:t>Used when data is </a:t>
            </a:r>
            <a:r>
              <a:rPr lang="en-US" b="1" dirty="0"/>
              <a:t>not linearly separable</a:t>
            </a:r>
            <a:endParaRPr lang="en-US" dirty="0"/>
          </a:p>
          <a:p>
            <a:pPr lvl="2"/>
            <a:r>
              <a:rPr lang="en-US" dirty="0"/>
              <a:t>Uses </a:t>
            </a:r>
            <a:r>
              <a:rPr lang="en-US" b="1" dirty="0"/>
              <a:t>Kernel Trick</a:t>
            </a:r>
            <a:r>
              <a:rPr lang="en-US" dirty="0"/>
              <a:t> to map data to higher dimensions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b="1" dirty="0"/>
              <a:t>Why SVM is Important in AI</a:t>
            </a:r>
          </a:p>
          <a:p>
            <a:pPr lvl="1"/>
            <a:r>
              <a:rPr lang="en-GB" dirty="0"/>
              <a:t>Strong mathematical model</a:t>
            </a:r>
          </a:p>
          <a:p>
            <a:pPr lvl="1"/>
            <a:r>
              <a:rPr lang="en-GB" dirty="0"/>
              <a:t>Excellent performance on small-to-medium datasets</a:t>
            </a:r>
          </a:p>
          <a:p>
            <a:pPr lvl="1"/>
            <a:r>
              <a:rPr lang="en-GB" dirty="0"/>
              <a:t>Commonly used in </a:t>
            </a:r>
            <a:r>
              <a:rPr lang="en-GB" b="1" dirty="0"/>
              <a:t>security-related classification problems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EF48D-3297-02BC-2B09-284615990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14888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EB508-621D-5508-8F0F-B8C5DBBF5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158F-A298-C8A4-55CD-D1FBE45A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51A1-06B9-BC47-262D-8B11CBA03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Advantages of SVM</a:t>
            </a:r>
          </a:p>
          <a:p>
            <a:pPr lvl="1"/>
            <a:r>
              <a:rPr lang="en-GB" dirty="0"/>
              <a:t>Works well in high-dimensional spaces</a:t>
            </a:r>
          </a:p>
          <a:p>
            <a:pPr lvl="1"/>
            <a:r>
              <a:rPr lang="en-GB" dirty="0"/>
              <a:t>Effective when number of features &gt; samples</a:t>
            </a:r>
          </a:p>
          <a:p>
            <a:pPr lvl="1"/>
            <a:r>
              <a:rPr lang="en-GB" dirty="0"/>
              <a:t>Robust against overfitting</a:t>
            </a:r>
          </a:p>
          <a:p>
            <a:pPr lvl="1"/>
            <a:r>
              <a:rPr lang="en-GB" dirty="0"/>
              <a:t>Strong theoretical foundation</a:t>
            </a:r>
          </a:p>
          <a:p>
            <a:pPr marL="0" indent="0">
              <a:buNone/>
            </a:pPr>
            <a:r>
              <a:rPr lang="en-GB" b="1" dirty="0"/>
              <a:t>Limitations</a:t>
            </a:r>
          </a:p>
          <a:p>
            <a:pPr lvl="1"/>
            <a:r>
              <a:rPr lang="en-GB" dirty="0"/>
              <a:t>Computationally expensive on large datasets</a:t>
            </a:r>
          </a:p>
          <a:p>
            <a:pPr lvl="1"/>
            <a:r>
              <a:rPr lang="en-GB" dirty="0"/>
              <a:t>Sensitive to kernel and parameter selection</a:t>
            </a:r>
          </a:p>
          <a:p>
            <a:pPr lvl="1"/>
            <a:r>
              <a:rPr lang="en-GB" dirty="0"/>
              <a:t>Less interpretable than Decision Trees</a:t>
            </a:r>
          </a:p>
          <a:p>
            <a:pPr marL="0" indent="0">
              <a:buNone/>
            </a:pPr>
            <a:r>
              <a:rPr lang="en-GB" b="1" dirty="0"/>
              <a:t>Real-World Applications</a:t>
            </a:r>
          </a:p>
          <a:p>
            <a:pPr lvl="1"/>
            <a:r>
              <a:rPr lang="en-GB" dirty="0"/>
              <a:t>Face recognition</a:t>
            </a:r>
          </a:p>
          <a:p>
            <a:pPr lvl="1"/>
            <a:r>
              <a:rPr lang="en-GB" dirty="0"/>
              <a:t>Text and spam classification</a:t>
            </a:r>
          </a:p>
          <a:p>
            <a:pPr lvl="1"/>
            <a:r>
              <a:rPr lang="en-GB" dirty="0"/>
              <a:t>Bioinformatics</a:t>
            </a:r>
          </a:p>
          <a:p>
            <a:pPr lvl="1"/>
            <a:r>
              <a:rPr lang="en-GB" dirty="0"/>
              <a:t>Intrusion detection systems</a:t>
            </a:r>
          </a:p>
          <a:p>
            <a:pPr lvl="1"/>
            <a:r>
              <a:rPr lang="en-GB" dirty="0"/>
              <a:t>Handwritten digit recognition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86D82-2C7C-91A6-09ED-A4784D4B3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25173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562C-20D7-2C66-EA18-22113E90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Scikit-learn (</a:t>
            </a:r>
            <a:r>
              <a:rPr lang="en-GB" dirty="0" err="1"/>
              <a:t>sklearn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0DA0A-971E-C316-F33F-ACC603D16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Scikit-learn (</a:t>
            </a:r>
            <a:r>
              <a:rPr lang="en-GB" dirty="0" err="1"/>
              <a:t>sklearn</a:t>
            </a:r>
            <a:r>
              <a:rPr lang="en-GB" dirty="0"/>
              <a:t>) is a </a:t>
            </a:r>
            <a:r>
              <a:rPr lang="en-GB" b="1" dirty="0"/>
              <a:t>widely used open-source Python library</a:t>
            </a:r>
            <a:r>
              <a:rPr lang="en-GB" dirty="0"/>
              <a:t> that provides </a:t>
            </a:r>
            <a:r>
              <a:rPr lang="en-GB" b="1" dirty="0"/>
              <a:t>simple and efficient tools for machine learning, data preprocessing, model evaluation, and data splitting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is built on top of:</a:t>
            </a:r>
          </a:p>
          <a:p>
            <a:pPr lvl="1"/>
            <a:r>
              <a:rPr lang="en-GB" b="1" dirty="0"/>
              <a:t>NumPy</a:t>
            </a:r>
            <a:r>
              <a:rPr lang="en-GB" dirty="0"/>
              <a:t> (numerical computation)</a:t>
            </a:r>
          </a:p>
          <a:p>
            <a:pPr lvl="1"/>
            <a:r>
              <a:rPr lang="en-GB" b="1" dirty="0"/>
              <a:t>SciPy</a:t>
            </a:r>
            <a:r>
              <a:rPr lang="en-GB" dirty="0"/>
              <a:t> (scientific computing)</a:t>
            </a:r>
          </a:p>
          <a:p>
            <a:pPr lvl="1"/>
            <a:r>
              <a:rPr lang="en-GB" b="1" dirty="0"/>
              <a:t>Matplotlib</a:t>
            </a:r>
            <a:r>
              <a:rPr lang="en-GB" dirty="0"/>
              <a:t> (visualization)</a:t>
            </a:r>
          </a:p>
          <a:p>
            <a:pPr marL="0" indent="0">
              <a:buNone/>
            </a:pPr>
            <a:r>
              <a:rPr lang="en-GB" b="1" dirty="0"/>
              <a:t>Why Scikit-learn is Important in AI</a:t>
            </a:r>
          </a:p>
          <a:p>
            <a:pPr lvl="1"/>
            <a:r>
              <a:rPr lang="en-GB" dirty="0"/>
              <a:t>Industry-standard ML library</a:t>
            </a:r>
          </a:p>
          <a:p>
            <a:pPr lvl="1"/>
            <a:r>
              <a:rPr lang="en-GB" dirty="0"/>
              <a:t>Easy-to-use and consistent API</a:t>
            </a:r>
          </a:p>
          <a:p>
            <a:pPr lvl="1"/>
            <a:r>
              <a:rPr lang="en-GB" dirty="0"/>
              <a:t>Supports </a:t>
            </a:r>
            <a:r>
              <a:rPr lang="en-GB" b="1" dirty="0"/>
              <a:t>supervised, unsupervised, and semi-supervised learning</a:t>
            </a:r>
            <a:endParaRPr lang="en-GB" dirty="0"/>
          </a:p>
          <a:p>
            <a:pPr lvl="1"/>
            <a:r>
              <a:rPr lang="en-GB" dirty="0"/>
              <a:t>Strong documentation and community</a:t>
            </a:r>
          </a:p>
          <a:p>
            <a:pPr lvl="1"/>
            <a:r>
              <a:rPr lang="en-GB" dirty="0"/>
              <a:t>Used in </a:t>
            </a:r>
            <a:r>
              <a:rPr lang="en-GB" b="1" dirty="0"/>
              <a:t>research, industry, and education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5105A-AC86-DF3B-2F6A-5A81C0865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78495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CC39-E405-A87B-BB34-7258B796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6279-B60A-296A-5C77-5D64992C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F118-5BCE-DE6C-2388-697B5D441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en-US" sz="3000" b="1" dirty="0" err="1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svm_model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 SVC(</a:t>
            </a:r>
          </a:p>
          <a:p>
            <a:pPr marL="1828800" lvl="4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C=1.0,                 # Regularization parameter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kernel="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rbf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",          #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Kernel type: linear, poly,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rbf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, sigmoid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degree=3,              # Degree for polynomial kernel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gamma="scale",         # Kernel coefficient: scale, auto, or float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coef0=0.0,             # Used in poly and sigmoid kernels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shrinking=True,        # Use shrinking heuristic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probability=False,     # Enable probability estimates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tol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=0.001,             # Tolerance for stopping criterion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cache_size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=200,        # Cache size in MB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class_weight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=None,     # Handle class imbalance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verbose=False,         # Print training logs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max_iter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=-1,           # No limit on iterations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decision_function_shape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ovr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",  # one-vs-rest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random_state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=42</a:t>
            </a:r>
          </a:p>
          <a:p>
            <a:pPr marL="1828800" lvl="4" indent="0"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8F65D-DA02-89ED-35E4-3DDF9A31F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46695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6EAFA-1C0D-58BA-32DA-F178AD0D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29281-A89C-09A7-1C6D-8CF2A9E5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5" b="17246"/>
          <a:stretch>
            <a:fillRect/>
          </a:stretch>
        </p:blipFill>
        <p:spPr>
          <a:xfrm>
            <a:off x="2843615" y="952540"/>
            <a:ext cx="9245750" cy="5675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122F2C-74BC-4C7E-7AF5-B29887F1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4DBD29-C843-5AEF-1DF3-8F6BD1B8C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8" y="1110343"/>
            <a:ext cx="2623214" cy="5583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linkClick r:id="rId3"/>
              </a:rPr>
              <a:t>Support Vector Machines (SVM) clearly explained: A python tutorial for classification problems... | Towards Data Science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94CFC-B843-DE64-C0BB-3D584FAFF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04425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725F-CAEF-9CEA-710D-9D51C32E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5454-E406-4EB5-0E1D-4577AE92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1BA0E-77C3-3229-EDCE-99693188D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A2860-A4B5-9B93-1A30-C3B229D7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4" r="10835" b="11429"/>
          <a:stretch>
            <a:fillRect/>
          </a:stretch>
        </p:blipFill>
        <p:spPr>
          <a:xfrm>
            <a:off x="2775796" y="932128"/>
            <a:ext cx="8570227" cy="59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86222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0597-7531-D3E1-D66E-EADC421AF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280E-F4D2-3D05-33A0-95C94E36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B5ECCD-0F2F-9A89-0410-588E49742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8" y="1474237"/>
            <a:ext cx="5163364" cy="5219525"/>
          </a:xfrm>
        </p:spPr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Lightweight Multi-Class Support Vector Machine-Based Medical Diagnosis System with Privacy Preservation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F43BF-915D-267C-083A-2FDA89770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8C3CC-B628-A5FA-839E-6E4D821A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08" y="976713"/>
            <a:ext cx="6076731" cy="58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85576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43FC-AC0C-53D3-FF73-4A08C40AE9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02D3B-DA87-FA00-D047-819895992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23187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E6BCC-F695-094E-C0CC-095EA94F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BDF4-ADE1-84DF-AF7B-E6325572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F90D4-20D8-9FBD-BEEC-E5160896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Unsupervised Learning </a:t>
            </a:r>
            <a:r>
              <a:rPr lang="en-GB" dirty="0"/>
              <a:t>is when a model learns from </a:t>
            </a:r>
            <a:r>
              <a:rPr lang="en-GB" b="1" dirty="0" err="1">
                <a:highlight>
                  <a:srgbClr val="FFFF00"/>
                </a:highlight>
              </a:rPr>
              <a:t>unlabeled</a:t>
            </a:r>
            <a:r>
              <a:rPr lang="en-GB" b="1" dirty="0">
                <a:highlight>
                  <a:srgbClr val="FFFF00"/>
                </a:highlight>
              </a:rPr>
              <a:t> data</a:t>
            </a:r>
            <a:r>
              <a:rPr lang="en-GB" dirty="0"/>
              <a:t>, no correct answers are given. The model tries to </a:t>
            </a:r>
            <a:r>
              <a:rPr lang="en-GB" b="1" dirty="0"/>
              <a:t>discover hidden patterns or groups</a:t>
            </a:r>
            <a:r>
              <a:rPr lang="en-GB" dirty="0"/>
              <a:t> on its own.</a:t>
            </a:r>
          </a:p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Grouping customers into clusters based on their </a:t>
            </a:r>
            <a:r>
              <a:rPr lang="en-GB" dirty="0" err="1"/>
              <a:t>behavior</a:t>
            </a:r>
            <a:r>
              <a:rPr lang="en-GB" dirty="0"/>
              <a:t> (without knowing their categories before).</a:t>
            </a:r>
          </a:p>
          <a:p>
            <a:pPr marL="457200" indent="-457200"/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tries to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patterns, groupings, or structures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data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its own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 is often used for </a:t>
            </a:r>
            <a:r>
              <a:rPr lang="en-GB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data segmentation.</a:t>
            </a:r>
          </a:p>
          <a:p>
            <a:endParaRPr lang="en-GB" sz="1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(grouping similar data) and association (finding relationships in data).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7AF46-6782-6641-EB73-1E3B08987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0346491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E12E-4954-C0AE-6C92-CD0A4F31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E6D-0519-5B22-CFA2-9EDC670EB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K-Means is an </a:t>
            </a:r>
            <a:r>
              <a:rPr lang="en-GB" b="1" dirty="0"/>
              <a:t>unsupervised learning algorithm</a:t>
            </a:r>
            <a:r>
              <a:rPr lang="en-GB" dirty="0"/>
              <a:t> used to </a:t>
            </a:r>
            <a:r>
              <a:rPr lang="en-GB" b="1" dirty="0"/>
              <a:t>group </a:t>
            </a:r>
            <a:r>
              <a:rPr lang="en-GB" b="1" dirty="0" err="1"/>
              <a:t>unlabeled</a:t>
            </a:r>
            <a:r>
              <a:rPr lang="en-GB" b="1" dirty="0"/>
              <a:t> data into </a:t>
            </a:r>
            <a:r>
              <a:rPr lang="en-GB" b="1" dirty="0">
                <a:highlight>
                  <a:srgbClr val="C0C0C0"/>
                </a:highlight>
              </a:rPr>
              <a:t>K distinct clusters</a:t>
            </a:r>
            <a:r>
              <a:rPr lang="en-GB" dirty="0">
                <a:highlight>
                  <a:srgbClr val="C0C0C0"/>
                </a:highlight>
              </a:rPr>
              <a:t> </a:t>
            </a:r>
            <a:r>
              <a:rPr lang="en-GB" dirty="0">
                <a:highlight>
                  <a:srgbClr val="FFFF00"/>
                </a:highlight>
              </a:rPr>
              <a:t>based on similarity</a:t>
            </a:r>
            <a:r>
              <a:rPr lang="en-GB" dirty="0"/>
              <a:t>. Each cluster is represented by a </a:t>
            </a:r>
            <a:r>
              <a:rPr lang="en-GB" b="1" dirty="0">
                <a:highlight>
                  <a:srgbClr val="00FFFF"/>
                </a:highlight>
              </a:rPr>
              <a:t>centroid</a:t>
            </a:r>
            <a:r>
              <a:rPr lang="en-GB" b="1" dirty="0"/>
              <a:t> (mean point)</a:t>
            </a:r>
            <a:r>
              <a:rPr lang="en-GB" dirty="0"/>
              <a:t>, and data points are assigned to the cluster with the </a:t>
            </a:r>
            <a:r>
              <a:rPr lang="en-GB" b="1" dirty="0"/>
              <a:t>nearest centroid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A4EC5-D067-B104-10E3-42209530D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 descr="Clustering in Machine Learning - GeeksforGeeks">
            <a:extLst>
              <a:ext uri="{FF2B5EF4-FFF2-40B4-BE49-F238E27FC236}">
                <a16:creationId xmlns:a16="http://schemas.microsoft.com/office/drawing/2014/main" id="{B8F710B2-85B2-839D-218D-327636A8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263" y="2407298"/>
            <a:ext cx="5685772" cy="4450702"/>
          </a:xfrm>
          <a:prstGeom prst="rect">
            <a:avLst/>
          </a:prstGeom>
        </p:spPr>
      </p:pic>
      <p:pic>
        <p:nvPicPr>
          <p:cNvPr id="6" name="Picture 5" descr="Tips and Tricks for Multi-Class Classification | by Mohammed Terry-Jack |  Medium">
            <a:extLst>
              <a:ext uri="{FF2B5EF4-FFF2-40B4-BE49-F238E27FC236}">
                <a16:creationId xmlns:a16="http://schemas.microsoft.com/office/drawing/2014/main" id="{60F7EF60-DA9E-0B54-7D7F-BEC656FD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42" y="2593169"/>
            <a:ext cx="5037004" cy="41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69492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22695-9D21-1930-BC56-2D754CFD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30E5-59E2-3A95-C323-877716BD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7702A-487D-BFDB-87FC-9D2D87E0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How K-Means Works (Step-by-Step)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Choose K</a:t>
            </a:r>
            <a:endParaRPr lang="en-US" dirty="0"/>
          </a:p>
          <a:p>
            <a:pPr lvl="2"/>
            <a:r>
              <a:rPr lang="en-US" dirty="0"/>
              <a:t>Decide the number of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Initialize Centroids</a:t>
            </a:r>
            <a:endParaRPr lang="en-US" dirty="0"/>
          </a:p>
          <a:p>
            <a:pPr lvl="2"/>
            <a:r>
              <a:rPr lang="en-US" dirty="0"/>
              <a:t>Randomly place K centroids in the data space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Assign Points to Clusters</a:t>
            </a:r>
            <a:endParaRPr lang="en-US" dirty="0"/>
          </a:p>
          <a:p>
            <a:pPr lvl="2"/>
            <a:r>
              <a:rPr lang="en-US" dirty="0"/>
              <a:t>Each data point is assigned to the nearest centroid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Update Centroids</a:t>
            </a:r>
            <a:endParaRPr lang="en-US" dirty="0"/>
          </a:p>
          <a:p>
            <a:pPr lvl="2"/>
            <a:r>
              <a:rPr lang="en-US" dirty="0"/>
              <a:t>Recalculate centroid as the mean of assigned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Repeat</a:t>
            </a:r>
            <a:endParaRPr lang="en-US" dirty="0"/>
          </a:p>
          <a:p>
            <a:pPr lvl="2"/>
            <a:r>
              <a:rPr lang="en-US" dirty="0"/>
              <a:t>Steps 3 and 4 until centroids stop changing (convergence)</a:t>
            </a:r>
          </a:p>
          <a:p>
            <a:pPr marL="0" indent="0">
              <a:buNone/>
            </a:pPr>
            <a:r>
              <a:rPr lang="en-US" b="1" dirty="0"/>
              <a:t>Mathematical Objective Function</a:t>
            </a:r>
          </a:p>
          <a:p>
            <a:pPr marL="0" indent="0">
              <a:buNone/>
            </a:pPr>
            <a:r>
              <a:rPr lang="en-US" dirty="0"/>
              <a:t>K-Means minimizes </a:t>
            </a:r>
            <a:r>
              <a:rPr lang="en-US" b="1" dirty="0"/>
              <a:t>within-cluster sum of squares (WCSS)</a:t>
            </a:r>
            <a:r>
              <a:rPr lang="en-US" dirty="0"/>
              <a:t>:</a:t>
            </a:r>
          </a:p>
          <a:p>
            <a:r>
              <a:rPr lang="en-GB" b="1" dirty="0"/>
              <a:t>Distance Measure</a:t>
            </a:r>
          </a:p>
          <a:p>
            <a:pPr lvl="1"/>
            <a:r>
              <a:rPr lang="en-GB" dirty="0"/>
              <a:t>Euclidean distance (most common)</a:t>
            </a:r>
          </a:p>
          <a:p>
            <a:pPr lvl="1"/>
            <a:r>
              <a:rPr lang="en-GB" dirty="0"/>
              <a:t>Manhattan distance (less common)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4DDDC-E73F-DD23-78A6-AAB69B93A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3. Objective Function: The objective of K-means is to minimize the within-cluster  sum of squares (WCSS). It does this though a series of iterative steps that  include Assignments and Updated Steps.">
            <a:extLst>
              <a:ext uri="{FF2B5EF4-FFF2-40B4-BE49-F238E27FC236}">
                <a16:creationId xmlns:a16="http://schemas.microsoft.com/office/drawing/2014/main" id="{E86229BB-6DC0-B7EC-D1AB-62204835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4" y="1872654"/>
            <a:ext cx="4637739" cy="305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73326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F5D9-1662-27DD-408D-B5330997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BCC3-1480-9A7B-7C0E-21B7EF61B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one of the most commonly used measures to calculate 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straight-line distance between two points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C5732-A3FD-8445-4B89-242002F4F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3977E-5663-F5D7-EFB6-C14AC5BC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54" t="8843" r="16125" b="5374"/>
          <a:stretch/>
        </p:blipFill>
        <p:spPr>
          <a:xfrm>
            <a:off x="6282816" y="1470709"/>
            <a:ext cx="5616504" cy="5073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57E0C-5FA5-B209-836D-E34515A26EB4}"/>
              </a:ext>
            </a:extLst>
          </p:cNvPr>
          <p:cNvSpPr txBox="1"/>
          <p:nvPr/>
        </p:nvSpPr>
        <p:spPr>
          <a:xfrm>
            <a:off x="183077" y="1993928"/>
            <a:ext cx="643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800" b="1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C9D8B-4194-B4F7-9364-94D93669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38" t="47811" r="1483" b="27677"/>
          <a:stretch/>
        </p:blipFill>
        <p:spPr>
          <a:xfrm>
            <a:off x="305234" y="3040367"/>
            <a:ext cx="5779798" cy="1337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64DC2-37AA-02F7-BD58-9D22DD8203B6}"/>
              </a:ext>
            </a:extLst>
          </p:cNvPr>
          <p:cNvSpPr txBox="1"/>
          <p:nvPr/>
        </p:nvSpPr>
        <p:spPr>
          <a:xfrm>
            <a:off x="1871517" y="4478777"/>
            <a:ext cx="41101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P(2, 3) 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x1=2, y1=3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Q(6, 8):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x2=6, y2=8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33277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DC82-2E24-3463-5A00-BF75D6E9E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Manhattan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A1E7F-22D8-0D62-9798-2D7AA84BC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known as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norm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taxicab distance.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represents the path you would take if you could only move horizontally or vertically.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2DBEA-EA6D-96D4-3837-B9B09195E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F33A3-B52C-27D0-BBA5-A41E5C093531}"/>
              </a:ext>
            </a:extLst>
          </p:cNvPr>
          <p:cNvSpPr txBox="1"/>
          <p:nvPr/>
        </p:nvSpPr>
        <p:spPr>
          <a:xfrm>
            <a:off x="91440" y="2591088"/>
            <a:ext cx="643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800" b="1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D4FBB4-02F0-DA79-CE58-FF5E129C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101" y="1979549"/>
            <a:ext cx="10446499" cy="44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83046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C5F81-17AB-3010-69FC-3BF1D037E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22F1-4820-128D-18FA-B0D2B584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Scikit-learn (</a:t>
            </a:r>
            <a:r>
              <a:rPr lang="en-GB" dirty="0" err="1"/>
              <a:t>sklearn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C753-093E-13F6-F97D-580F333F5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Core Design Philosophy</a:t>
            </a:r>
          </a:p>
          <a:p>
            <a:pPr lvl="1"/>
            <a:r>
              <a:rPr lang="en-GB" b="1" dirty="0"/>
              <a:t>Consistent API</a:t>
            </a:r>
            <a:r>
              <a:rPr lang="en-GB" dirty="0"/>
              <a:t> (fit(), predict(), transform())</a:t>
            </a:r>
          </a:p>
          <a:p>
            <a:pPr lvl="1"/>
            <a:r>
              <a:rPr lang="en-GB" b="1" dirty="0"/>
              <a:t>Modular components</a:t>
            </a:r>
            <a:endParaRPr lang="en-GB" dirty="0"/>
          </a:p>
          <a:p>
            <a:pPr lvl="1"/>
            <a:r>
              <a:rPr lang="en-GB" b="1" dirty="0"/>
              <a:t>Focus on classical ML (not deep learning)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FB10-EA67-F153-6293-8F62CFAFA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95321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7D64-6B31-183A-F19A-52F957C1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A780-BB07-B7A3-885F-32A5EB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D8A4-92E0-B742-66BB-5B8444C3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Choosing the Value of K</a:t>
            </a:r>
          </a:p>
          <a:p>
            <a:pPr marL="457200" lvl="1" indent="0">
              <a:buNone/>
            </a:pPr>
            <a:r>
              <a:rPr lang="en-US" dirty="0"/>
              <a:t>Since K is user-defined: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Elbow Method</a:t>
            </a:r>
            <a:endParaRPr lang="en-US" dirty="0"/>
          </a:p>
          <a:p>
            <a:pPr lvl="2"/>
            <a:r>
              <a:rPr lang="en-US" dirty="0"/>
              <a:t>Plot K vs WCSS</a:t>
            </a:r>
          </a:p>
          <a:p>
            <a:pPr lvl="2"/>
            <a:r>
              <a:rPr lang="en-US" dirty="0"/>
              <a:t>Choose K where improvement slows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Silhouette Score</a:t>
            </a:r>
            <a:endParaRPr lang="en-US" dirty="0"/>
          </a:p>
          <a:p>
            <a:pPr lvl="2"/>
            <a:r>
              <a:rPr lang="en-US" dirty="0"/>
              <a:t>Measures cluster separation quality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dirty="0">
                <a:hlinkClick r:id="rId2"/>
              </a:rPr>
              <a:t>K-Means: Getting the Optimal Number of Clusters- Analytics Vidhya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ED2C7-A507-F19E-E1F9-8B15E8CE6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 descr="K-Means: Getting the Optimal Number of Clusters- Analytics Vidhya">
            <a:extLst>
              <a:ext uri="{FF2B5EF4-FFF2-40B4-BE49-F238E27FC236}">
                <a16:creationId xmlns:a16="http://schemas.microsoft.com/office/drawing/2014/main" id="{46401281-97DA-50CA-0427-51A4FD84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11" y="960121"/>
            <a:ext cx="4869612" cy="3579165"/>
          </a:xfrm>
          <a:prstGeom prst="rect">
            <a:avLst/>
          </a:prstGeom>
        </p:spPr>
      </p:pic>
      <p:pic>
        <p:nvPicPr>
          <p:cNvPr id="6" name="Picture 5" descr="K-Means: Getting the Optimal Number of Clusters- Analytics Vidhya">
            <a:extLst>
              <a:ext uri="{FF2B5EF4-FFF2-40B4-BE49-F238E27FC236}">
                <a16:creationId xmlns:a16="http://schemas.microsoft.com/office/drawing/2014/main" id="{E04B3ABD-EF67-E096-1478-0B7783ADB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08" y="3624094"/>
            <a:ext cx="3449453" cy="256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04639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55A9-1746-5935-4061-F871E1925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A8CA-2C3F-E17E-BD87-33A8370A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6EAC14-DE30-F9E3-0F91-7FE5B321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17" y="6166574"/>
            <a:ext cx="10780392" cy="643801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K-Means vs K-Means++ Clustering Algorithm - </a:t>
            </a:r>
            <a:r>
              <a:rPr lang="en-GB" dirty="0" err="1">
                <a:hlinkClick r:id="rId2"/>
              </a:rPr>
              <a:t>GeeksforGeeks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3A46-EE6F-6D3C-DE6C-66B18A967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 descr="K-Means vs K-Means++ Clustering Algorithm - GeeksforGeeks">
            <a:extLst>
              <a:ext uri="{FF2B5EF4-FFF2-40B4-BE49-F238E27FC236}">
                <a16:creationId xmlns:a16="http://schemas.microsoft.com/office/drawing/2014/main" id="{749FF01A-9B2F-F826-01DD-46E2906E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826973"/>
            <a:ext cx="10858500" cy="5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561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221E-B0A4-A310-6E9D-B26F943F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825A-FF52-0736-2E51-A713BE89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6AB4E-4B27-E222-7829-DD1BC95C5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Advantages</a:t>
            </a:r>
          </a:p>
          <a:p>
            <a:pPr lvl="1"/>
            <a:r>
              <a:rPr lang="en-GB" dirty="0"/>
              <a:t>Simple and easy to implement</a:t>
            </a:r>
          </a:p>
          <a:p>
            <a:pPr lvl="1"/>
            <a:r>
              <a:rPr lang="en-GB" dirty="0"/>
              <a:t>Computationally efficient</a:t>
            </a:r>
          </a:p>
          <a:p>
            <a:pPr lvl="1"/>
            <a:r>
              <a:rPr lang="en-GB" dirty="0"/>
              <a:t>Works well for large datasets</a:t>
            </a:r>
          </a:p>
          <a:p>
            <a:pPr lvl="1"/>
            <a:r>
              <a:rPr lang="en-GB" dirty="0"/>
              <a:t>Scales easily</a:t>
            </a:r>
          </a:p>
          <a:p>
            <a:pPr marL="0" indent="0">
              <a:buNone/>
            </a:pPr>
            <a:r>
              <a:rPr lang="en-GB" b="1" dirty="0"/>
              <a:t>Limitations</a:t>
            </a:r>
          </a:p>
          <a:p>
            <a:pPr lvl="1"/>
            <a:r>
              <a:rPr lang="en-GB" dirty="0"/>
              <a:t>Must choose K beforehand</a:t>
            </a:r>
          </a:p>
          <a:p>
            <a:pPr lvl="1"/>
            <a:r>
              <a:rPr lang="en-GB" dirty="0"/>
              <a:t>Sensitive to initial centroids</a:t>
            </a:r>
          </a:p>
          <a:p>
            <a:pPr lvl="1"/>
            <a:r>
              <a:rPr lang="en-GB" dirty="0"/>
              <a:t>Sensitive to outliers</a:t>
            </a:r>
          </a:p>
          <a:p>
            <a:pPr lvl="1"/>
            <a:r>
              <a:rPr lang="en-GB" dirty="0"/>
              <a:t>Assumes spherical clusters</a:t>
            </a:r>
          </a:p>
          <a:p>
            <a:pPr lvl="1"/>
            <a:r>
              <a:rPr lang="en-GB" dirty="0"/>
              <a:t>Performs poorly on non-convex shapes</a:t>
            </a:r>
          </a:p>
          <a:p>
            <a:pPr marL="0" indent="0">
              <a:buNone/>
            </a:pPr>
            <a:r>
              <a:rPr lang="en-GB" b="1" dirty="0"/>
              <a:t>Real-World Applications</a:t>
            </a:r>
          </a:p>
          <a:p>
            <a:pPr lvl="1"/>
            <a:r>
              <a:rPr lang="en-GB" dirty="0"/>
              <a:t>Customer segmentation</a:t>
            </a:r>
          </a:p>
          <a:p>
            <a:pPr lvl="1"/>
            <a:r>
              <a:rPr lang="en-GB" dirty="0"/>
              <a:t>Image compression</a:t>
            </a:r>
          </a:p>
          <a:p>
            <a:pPr lvl="1"/>
            <a:r>
              <a:rPr lang="en-GB" dirty="0"/>
              <a:t>Document clustering</a:t>
            </a:r>
          </a:p>
          <a:p>
            <a:pPr lvl="1"/>
            <a:r>
              <a:rPr lang="en-GB" dirty="0"/>
              <a:t>Network traffic analysis</a:t>
            </a:r>
          </a:p>
          <a:p>
            <a:pPr lvl="1"/>
            <a:r>
              <a:rPr lang="en-GB" dirty="0"/>
              <a:t>Market basket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4C1A1-0830-AB90-3C13-FFE166E79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53881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69BB-5C2A-FD05-CDAE-E6E660CD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3F4A-E4F2-4B27-593E-6C4A608D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971541" cy="572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Advanced ML Algorithms – I:</a:t>
            </a:r>
          </a:p>
          <a:p>
            <a:pPr lvl="1"/>
            <a:r>
              <a:rPr lang="en-GB" dirty="0"/>
              <a:t>Supervised Learning</a:t>
            </a:r>
          </a:p>
          <a:p>
            <a:pPr lvl="2"/>
            <a:r>
              <a:rPr lang="en-GB" dirty="0"/>
              <a:t>Decision Trees</a:t>
            </a:r>
          </a:p>
          <a:p>
            <a:pPr lvl="2"/>
            <a:r>
              <a:rPr lang="en-GB" dirty="0"/>
              <a:t>Random Forests</a:t>
            </a:r>
          </a:p>
          <a:p>
            <a:pPr lvl="2"/>
            <a:r>
              <a:rPr lang="en-GB" dirty="0"/>
              <a:t>Support Vector Machines (SVM)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Advanced Machine Learning Algorithms – II:</a:t>
            </a:r>
          </a:p>
          <a:p>
            <a:pPr lvl="1"/>
            <a:r>
              <a:rPr lang="en-GB" dirty="0"/>
              <a:t>Unsupervised Learning</a:t>
            </a:r>
          </a:p>
          <a:p>
            <a:pPr lvl="2"/>
            <a:r>
              <a:rPr lang="en-GB" dirty="0"/>
              <a:t>K-Means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9CEF2-82BB-4848-61D2-B3208C635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noProof="0" smtClean="0"/>
              <a:pPr/>
              <a:t>53</a:t>
            </a:fld>
            <a:endParaRPr lang="en-US" noProof="0" dirty="0"/>
          </a:p>
        </p:txBody>
      </p:sp>
      <p:pic>
        <p:nvPicPr>
          <p:cNvPr id="4" name="Picture 2" descr="I Have A Question GIFs | Tenor">
            <a:extLst>
              <a:ext uri="{FF2B5EF4-FFF2-40B4-BE49-F238E27FC236}">
                <a16:creationId xmlns:a16="http://schemas.microsoft.com/office/drawing/2014/main" id="{11D9D591-97D8-E034-342C-04C4CF3D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07" y="1077255"/>
            <a:ext cx="3780293" cy="37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59863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072B9-AA78-3888-6F52-26301B1C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5E52-F032-6BE6-EE4F-E19F06D4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Main Functional Areas of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3BE9-7F28-01C0-6383-9B3B2EBB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Supervised Learning Models: </a:t>
            </a:r>
            <a:r>
              <a:rPr lang="en-US" dirty="0"/>
              <a:t>Used when </a:t>
            </a:r>
            <a:r>
              <a:rPr lang="en-US" b="1" dirty="0"/>
              <a:t>labeled data</a:t>
            </a:r>
            <a:r>
              <a:rPr lang="en-US" dirty="0"/>
              <a:t> is available.</a:t>
            </a:r>
          </a:p>
          <a:p>
            <a:pPr lvl="1"/>
            <a:r>
              <a:rPr lang="en-US" b="1" dirty="0"/>
              <a:t>Classification Algorithms</a:t>
            </a:r>
          </a:p>
          <a:p>
            <a:pPr lvl="2"/>
            <a:r>
              <a:rPr lang="en-US" dirty="0"/>
              <a:t>Logistic Regression</a:t>
            </a:r>
          </a:p>
          <a:p>
            <a:pPr lvl="2"/>
            <a:r>
              <a:rPr lang="en-US" dirty="0"/>
              <a:t>Support Vector Machine (SVM)</a:t>
            </a:r>
          </a:p>
          <a:p>
            <a:pPr lvl="2"/>
            <a:r>
              <a:rPr lang="en-US" dirty="0"/>
              <a:t>Decision Tree</a:t>
            </a:r>
          </a:p>
          <a:p>
            <a:pPr lvl="2"/>
            <a:r>
              <a:rPr lang="en-US" dirty="0"/>
              <a:t>Random Forest</a:t>
            </a:r>
          </a:p>
          <a:p>
            <a:pPr lvl="2"/>
            <a:r>
              <a:rPr lang="en-US" dirty="0"/>
              <a:t>K-Nearest Neighbors (KNN)</a:t>
            </a:r>
          </a:p>
          <a:p>
            <a:pPr lvl="2"/>
            <a:r>
              <a:rPr lang="en-US" dirty="0"/>
              <a:t>Naïve Bayes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sklearn.linear_model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LogisticRegression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sklearn.svm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SVC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sklearn.neighbors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KNeighborsClassifier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sklearn.tree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DecisionTreeClassifier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sklearn.ensemble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RandomForestClassifier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sklearn.naive_bayes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GaussianNB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7F0D-4CA8-DA59-364A-C969CB5D4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53557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9744D-8384-5F33-0972-47EA6315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09DE-0725-53B4-5574-721A6298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Main Functional Areas of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21DE8-E4EE-2D13-A993-70B467828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Supervised Learning Models: </a:t>
            </a:r>
            <a:r>
              <a:rPr lang="en-US" dirty="0"/>
              <a:t>Used when </a:t>
            </a:r>
            <a:r>
              <a:rPr lang="en-US" b="1" dirty="0"/>
              <a:t>labeled data</a:t>
            </a:r>
            <a:r>
              <a:rPr lang="en-US" dirty="0"/>
              <a:t> is available.</a:t>
            </a:r>
          </a:p>
          <a:p>
            <a:pPr lvl="1"/>
            <a:r>
              <a:rPr lang="en-US" b="1" dirty="0"/>
              <a:t>Regression Algorithms</a:t>
            </a:r>
          </a:p>
          <a:p>
            <a:pPr lvl="2"/>
            <a:r>
              <a:rPr lang="en-US" dirty="0"/>
              <a:t>Linear Regression</a:t>
            </a:r>
          </a:p>
          <a:p>
            <a:pPr lvl="2"/>
            <a:r>
              <a:rPr lang="en-US" dirty="0"/>
              <a:t>Ridge &amp; Lasso Regression</a:t>
            </a:r>
          </a:p>
          <a:p>
            <a:pPr lvl="2"/>
            <a:r>
              <a:rPr lang="en-US" dirty="0"/>
              <a:t>Decision Tree Regressor</a:t>
            </a:r>
          </a:p>
          <a:p>
            <a:pPr lvl="2"/>
            <a:r>
              <a:rPr lang="en-US" dirty="0"/>
              <a:t>Random Forest Regressor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sklearn.linear_model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LinearRegression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Ridge, Lasso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sklearn.svm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SVR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sklearn.tree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DecisionTreeRegressor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sklearn.ensemble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RandomForestRegressor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B771C-F5BD-88E2-0913-A5697E853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06533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4334-2342-8124-619C-4BF1887C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Main Functional Areas of Scikit-learn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E1504-EF5C-94A8-D7CA-35242108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Unsupervised Learning Models: </a:t>
            </a:r>
            <a:r>
              <a:rPr lang="en-US" dirty="0"/>
              <a:t>Used when </a:t>
            </a:r>
            <a:r>
              <a:rPr lang="en-US" b="1" dirty="0"/>
              <a:t>no labels</a:t>
            </a:r>
            <a:r>
              <a:rPr lang="en-US" dirty="0"/>
              <a:t> are available.</a:t>
            </a:r>
          </a:p>
          <a:p>
            <a:pPr lvl="1"/>
            <a:r>
              <a:rPr lang="en-US" dirty="0"/>
              <a:t>K-Means Clustering</a:t>
            </a:r>
          </a:p>
          <a:p>
            <a:pPr lvl="1"/>
            <a:r>
              <a:rPr lang="en-US" dirty="0"/>
              <a:t>Hierarchical Clustering</a:t>
            </a:r>
          </a:p>
          <a:p>
            <a:pPr lvl="1"/>
            <a:r>
              <a:rPr lang="en-US" dirty="0"/>
              <a:t>DBSCAN</a:t>
            </a:r>
          </a:p>
          <a:p>
            <a:pPr lvl="1"/>
            <a:r>
              <a:rPr lang="en-US" dirty="0"/>
              <a:t>Principal Component Analysis (PCA)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sklearn.cluster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KMeans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AgglomerativeClustering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DBSCAN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sklearn.decomposition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PCA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D3A0C-16A9-AA19-94BB-F549257BF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7509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F2225-DFE4-FACC-40F8-819F10C3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86DD-F550-2F8B-A51E-2ABAB1A6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Main Functional Areas of Scikit-learn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BD26-785B-53BF-153C-C9EDC6983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3. Data Splitting &amp; Model Validation: </a:t>
            </a:r>
            <a:r>
              <a:rPr lang="en-GB" dirty="0"/>
              <a:t>Used to </a:t>
            </a:r>
            <a:r>
              <a:rPr lang="en-GB" b="1" dirty="0"/>
              <a:t>train and test models properly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train_test_split</a:t>
            </a:r>
            <a:endParaRPr lang="en-GB" dirty="0"/>
          </a:p>
          <a:p>
            <a:pPr lvl="1"/>
            <a:r>
              <a:rPr lang="en-GB" dirty="0"/>
              <a:t>Cross-validation</a:t>
            </a:r>
          </a:p>
          <a:p>
            <a:pPr lvl="1"/>
            <a:r>
              <a:rPr lang="en-GB" dirty="0"/>
              <a:t>K-Fold, Stratified K-Fold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sklearn.model_selection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(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train_test_split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KFold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StratifiedKFold,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cross_val_score</a:t>
            </a:r>
            <a:endParaRPr lang="en-GB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C8713-CD04-2483-1665-B50129189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28230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Office Theme">
  <a:themeElements>
    <a:clrScheme name="HITEC Color Templete">
      <a:dk1>
        <a:srgbClr val="0F1A1D"/>
      </a:dk1>
      <a:lt1>
        <a:srgbClr val="D6E5EA"/>
      </a:lt1>
      <a:dk2>
        <a:srgbClr val="0F1A1D"/>
      </a:dk2>
      <a:lt2>
        <a:srgbClr val="DBE9F7"/>
      </a:lt2>
      <a:accent1>
        <a:srgbClr val="081726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5783</TotalTime>
  <Words>2710</Words>
  <Application>Microsoft Office PowerPoint</Application>
  <PresentationFormat>Widescreen</PresentationFormat>
  <Paragraphs>549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Arial</vt:lpstr>
      <vt:lpstr>Cambria Math</vt:lpstr>
      <vt:lpstr>Consolas</vt:lpstr>
      <vt:lpstr>Times New Roman</vt:lpstr>
      <vt:lpstr>Office Theme</vt:lpstr>
      <vt:lpstr>CS312 Artificial Intelligence</vt:lpstr>
      <vt:lpstr>Lecture Content</vt:lpstr>
      <vt:lpstr>Scikit-learn (sklearn) – Python Machine Learning Library</vt:lpstr>
      <vt:lpstr>Scikit-learn (sklearn)</vt:lpstr>
      <vt:lpstr>Scikit-learn (sklearn)</vt:lpstr>
      <vt:lpstr>Main Functional Areas of Scikit-learn</vt:lpstr>
      <vt:lpstr>Main Functional Areas of Scikit-learn</vt:lpstr>
      <vt:lpstr>Main Functional Areas of Scikit-learn</vt:lpstr>
      <vt:lpstr>Main Functional Areas of Scikit-learn</vt:lpstr>
      <vt:lpstr>Main Functional Areas of Scikit-learn</vt:lpstr>
      <vt:lpstr>Main Functional Areas of Scikit-learn</vt:lpstr>
      <vt:lpstr>Scikit-learn</vt:lpstr>
      <vt:lpstr>Supervised Learning</vt:lpstr>
      <vt:lpstr>Supervised Learning</vt:lpstr>
      <vt:lpstr>Decision Trees</vt:lpstr>
      <vt:lpstr>Decision Trees</vt:lpstr>
      <vt:lpstr>Decision Trees</vt:lpstr>
      <vt:lpstr>Example (Iris Dataset)</vt:lpstr>
      <vt:lpstr>PowerPoint Presentation</vt:lpstr>
      <vt:lpstr>PowerPoint Presentation</vt:lpstr>
      <vt:lpstr>PowerPoint Presentation</vt:lpstr>
      <vt:lpstr>Decision Trees (Feature Selection Criteria)</vt:lpstr>
      <vt:lpstr>Decision Trees</vt:lpstr>
      <vt:lpstr>Decision Trees</vt:lpstr>
      <vt:lpstr>Decision Trees (Python code for Classification) </vt:lpstr>
      <vt:lpstr>Decision Trees (Python code for Regression) </vt:lpstr>
      <vt:lpstr>Random Forests</vt:lpstr>
      <vt:lpstr>Random Forests</vt:lpstr>
      <vt:lpstr>Random Forests</vt:lpstr>
      <vt:lpstr>Random Forests</vt:lpstr>
      <vt:lpstr>Random Forests</vt:lpstr>
      <vt:lpstr>PowerPoint Presentation</vt:lpstr>
      <vt:lpstr>PowerPoint Presentation</vt:lpstr>
      <vt:lpstr>Support Vector Machines (SVM)</vt:lpstr>
      <vt:lpstr>Support Vector Machines (SVM)</vt:lpstr>
      <vt:lpstr>Support Vector Machines (SVM)</vt:lpstr>
      <vt:lpstr>Support Vector Machines (SVM)</vt:lpstr>
      <vt:lpstr>Support Vector Machines (SVM)</vt:lpstr>
      <vt:lpstr>Support Vector Machines (SVM)</vt:lpstr>
      <vt:lpstr>Support Vector Machines (SVM)</vt:lpstr>
      <vt:lpstr>Support Vector Machines (SVM)</vt:lpstr>
      <vt:lpstr>Support Vector Machines (SVM)</vt:lpstr>
      <vt:lpstr>Support Vector Machines (SVM)</vt:lpstr>
      <vt:lpstr>Unsupervised Learning</vt:lpstr>
      <vt:lpstr>Unsupervised Learning</vt:lpstr>
      <vt:lpstr>K-Means Clustering</vt:lpstr>
      <vt:lpstr>K-Means Clustering</vt:lpstr>
      <vt:lpstr>1. Euclidean Distance</vt:lpstr>
      <vt:lpstr>2. Manhattan Distance</vt:lpstr>
      <vt:lpstr>K-Means Clustering</vt:lpstr>
      <vt:lpstr>K-Means Clustering</vt:lpstr>
      <vt:lpstr>K-Means Clustering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BS105 - Applied Physics</dc:title>
  <dc:creator>Mubashir Iqbal</dc:creator>
  <cp:lastModifiedBy>Mubashir Iqbal</cp:lastModifiedBy>
  <cp:revision>985</cp:revision>
  <dcterms:created xsi:type="dcterms:W3CDTF">2025-02-22T18:08:14Z</dcterms:created>
  <dcterms:modified xsi:type="dcterms:W3CDTF">2026-01-14T05:20:27Z</dcterms:modified>
</cp:coreProperties>
</file>